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48" r:id="rId2"/>
    <p:sldMasterId id="2147483654" r:id="rId3"/>
  </p:sldMasterIdLst>
  <p:notesMasterIdLst>
    <p:notesMasterId r:id="rId16"/>
  </p:notesMasterIdLst>
  <p:handoutMasterIdLst>
    <p:handoutMasterId r:id="rId17"/>
  </p:handoutMasterIdLst>
  <p:sldIdLst>
    <p:sldId id="256" r:id="rId4"/>
    <p:sldId id="286" r:id="rId5"/>
    <p:sldId id="309" r:id="rId6"/>
    <p:sldId id="263" r:id="rId7"/>
    <p:sldId id="294" r:id="rId8"/>
    <p:sldId id="306" r:id="rId9"/>
    <p:sldId id="287" r:id="rId10"/>
    <p:sldId id="304" r:id="rId11"/>
    <p:sldId id="268" r:id="rId12"/>
    <p:sldId id="307" r:id="rId13"/>
    <p:sldId id="308" r:id="rId14"/>
    <p:sldId id="300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7627"/>
    <a:srgbClr val="FFB850"/>
    <a:srgbClr val="5BC5DD"/>
    <a:srgbClr val="86BF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5" autoAdjust="0"/>
    <p:restoredTop sz="86341" autoAdjust="0"/>
  </p:normalViewPr>
  <p:slideViewPr>
    <p:cSldViewPr>
      <p:cViewPr varScale="1">
        <p:scale>
          <a:sx n="99" d="100"/>
          <a:sy n="99" d="100"/>
        </p:scale>
        <p:origin x="1902" y="72"/>
      </p:cViewPr>
      <p:guideLst>
        <p:guide orient="horz" pos="220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3E04D9A4-D75A-4B91-9C7C-4FA9A0D7BC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46144A-25AF-473F-A277-18C5E136B0F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3E6608-18AC-4891-9A97-9D3D7BE544A0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C2BEEF-081D-41C3-B1CB-9ADDE1FF962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714C58F-83C4-4D11-949F-063C310B965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64E7B3-BADC-4658-8197-C680BF46F8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3603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14:31:27.78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1259 24575,'4'-3'0,"4"-3"0,-3-4 0,8 0 0,1-2 0,6-2 0,-2 0 0,1-2 0,0 3 0,-5 0 0,4 0 0,-4 0 0,4 0 0,1 0 0,-5 0 0,4 0 0,-8 0 0,7 3 0,-6-2 0,6 2 0,-7 0 0,3-2 0,0 2 0,-3 0 0,3-2 0,-5 6 0,6-7 0,-5 7 0,4-3 0,0 3 0,-4 0 0,4-1 0,-5 2 0,1 1 0,-5-1 0,3 2 0,-2 0 0,3-5 0,0 4 0,1-5 0,4 2 0,1-2 0,4 2 0,1-5 0,4 4 0,-7-1 0,6 2 0,-12 1 0,3 3 0,-5-2 0,0 4 0,1-2 0,-1 3 0,-4-2 0,3 1 0,-2-4 0,3 2 0,5-4 0,1 1 0,4-3 0,1 2 0,-1-3 0,1 4 0,-1-1 0,0 1 0,-4-1 0,4 4 0,-9-2 0,9 4 0,-9-4 0,4 2 0,0-1 0,-4-1 0,8 4 0,-7-4 0,7 5 0,-7-6 0,2 6 0,-3-6 0,3 6 0,-2-5 0,7 4 0,-8-4 0,9 1 0,-9 1 0,8-3 0,-7 3 0,7-4 0,-3 4 0,0-2 0,3 4 0,-7-4 0,7 4 0,-3-5 0,0 3 0,3 0 0,-3-3 0,0 5 0,3-4 0,-3 4 0,0-2 0,4 0 0,-4 2 0,4-1 0,-4-1 0,3 2 0,-3-4 0,13 1 0,-11 0 0,9-1 0,-11 4 0,5-5 0,-6 5 0,5-4 0,-4 4 0,0-5 0,3 6 0,-3-6 0,0 3 0,3-1 0,-3-1 0,5 1 0,-1 1 0,0-3 0,1 2 0,-5 1 0,3-3 0,-3 5 0,4-5 0,1 6 0,-1-3 0,1 0 0,-5 2 0,3-5 0,-3 6 0,4-6 0,1 5 0,-1-2 0,1 0 0,7 3 0,-5-6 0,6 5 0,-9-2 0,0 0 0,1 3 0,-1-3 0,1 0 0,-1 2 0,1-5 0,-1 6 0,0-3 0,1 3 0,-1-3 0,1 2 0,-1-2 0,1 0 0,-1 3 0,0-3 0,-4 0 0,4 3 0,-9-6 0,8 6 0,-3-3 0,0 3 0,4-3 0,-9 2 0,8-1 0,1-1 0,-3 2 0,6-4 0,-12 4 0,9-2 0,-9 3 0,9-3 0,-5 2 0,1-4 0,4 4 0,-4-1 0,4 2 0,0-3 0,1 2 0,-1-2 0,1 0 0,-1 3 0,-4-3 0,4 0 0,-5 2 0,6-2 0,-1 0 0,1 3 0,-1-3 0,1 0 0,-1 2 0,1-5 0,-1 6 0,0-3 0,1 0 0,13-1 0,-10 0 0,9 2 0,-12-1 0,-1 2 0,1-2 0,-1 0 0,1 2 0,-1-1 0,1-1 0,-5 2 0,3-2 0,-3 3 0,0-3 0,3 3 0,-8-3 0,9 3 0,-9 0 0,8-3 0,-7 3 0,7-3 0,-7 3 0,2 0 0,-3 0 0,-1 0 0,0 0 0,5 0 0,-3 0 0,3 0 0,-5-3 0,4 2 0,2-1 0,-1 2 0,4 0 0,-7 0 0,7 0 0,-8 0 0,9 0 0,-4-3 0,4 2 0,1-2 0,-6 3 0,5 0 0,-4 0 0,9 0 0,-3-3 0,-1 3 0,4-3 0,-8 3 0,9 0 0,-6 0 0,1-3 0,-1 2 0,0-2 0,1 3 0,-1 0 0,-4 0 0,4 0 0,-5-3 0,6 3 0,7-3 0,-5 3 0,6 0 0,-13-3 0,3 2 0,-3-1 0,4 2 0,1-3 0,-1 2 0,1-2 0,-1 3 0,-4-2 0,3 1 0,-3-2 0,5 3 0,-1-2 0,0 1 0,1-2 0,-1 3 0,1 0 0,-1 0 0,1-3 0,-1 2 0,1-2 0,-1 3 0,-4 0 0,3-2 0,-3 1 0,4-2 0,1 0 0,3 2 0,-3-1 0,3 2 0,-8-3 0,4 2 0,-4-1 0,4 2 0,1-3 0,-1 2 0,0-2 0,1 3 0,-5-3 0,3 3 0,-3-3 0,5 3 0,-6-2 0,5 1 0,-4-2 0,4 3 0,1 0 0,-1 0 0,0-3 0,1 3 0,-1-3 0,1 3 0,-1 0 0,9-3 0,-7 2 0,12-5 0,-17 5 0,13-2 0,-17 3 0,12-3 0,-9 3 0,4-3 0,1 0 0,-6 2 0,5-2 0,-9 3 0,9-3 0,-4 3 0,-1-3 0,5 3 0,-9-3 0,9 2 0,-5-1 0,1 2 0,4-3 0,-4 2 0,4-2 0,-4 3 0,3-3 0,-3 3 0,5-3 0,3 3 0,-3-3 0,-1 2 0,-1-2 0,-7 3 0,7 0 0,-7-2 0,7 1 0,-3-2 0,0 3 0,3 0 0,-3-3 0,4 3 0,-4-6 0,4 5 0,-4-1 0,4 2 0,1-3 0,-1 2 0,-4-2 0,3 3 0,-3-3 0,0 3 0,3-3 0,-7 3 0,3-3 0,0 3 0,-4-3 0,4 3 0,0 0 0,-4 0 0,8 0 0,-7-3 0,3 3 0,-1-3 0,-2 3 0,7 0 0,-7-2 0,7 1 0,-8-2 0,4 3 0,0 0 0,5-2 0,-4 1 0,7-2 0,-11 3 0,7-2 0,-3 1 0,0-2 0,3 3 0,-3 0 0,5-3 0,-1 2 0,-4-2 0,4 3 0,-5 0 0,6 0 0,-1-2 0,-4 1 0,4-2 0,-4 3 0,4 0 0,-4-3 0,3 3 0,-3-3 0,5 3 0,-1 0 0,0 0 0,1 0 0,-1 0 0,1 0 0,-1-3 0,4 2 0,-2-2 0,2 3 0,-4-2 0,-4 1 0,4-2 0,-5 3 0,6 0 0,-1 0 0,1-3 0,-1 2 0,-4-2 0,4 3 0,-5 0 0,1 0 0,4 0 0,-9 0 0,9 0 0,-9 0 0,4-2 0,0 1 0,-4-1 0,8 2 0,-7 0 0,7 0 0,-7 0 0,7 0 0,-8 0 0,9 0 0,-9 0 0,17 0 0,-15 0 0,15 0 0,-17 0 0,8 0 0,-3 0 0,0 0 0,4 0 0,-4 0 0,0 0 0,3 0 0,-3 0 0,4 0 0,-4 0 0,4 0 0,-4 0 0,-1 0 0,5 0 0,-4 0 0,0-3 0,3 2 0,-3-1 0,0 2 0,3 0 0,-3 0 0,0 0 0,3-3 0,-7 2 0,11-2 0,-11 3 0,11 0 0,-11 0 0,7 0 0,-7 0 0,2 0 0,1-3 0,-3 3 0,3-3 0,-5 3 0,0 0 0,1 0 0,3 0 0,-2 0 0,3 0 0,-5 0 0,0 0 0,1 0 0,-1 0 0,0 0 0,1 0 0,-1 0 0,0 0 0,1 0 0,-1 0 0,0 0 0,5 0 0,-3 0 0,2 0 0,5 0 0,-7 0 0,7 0 0,-9-3 0,0 2 0,1-1 0,-1 2 0,0 0 0,1 0 0,2 0 0,-2 0 0,2 0 0,2 0 0,-4 0 0,9 0 0,-9 0 0,4 0 0,-5 0 0,1 0 0,-2 0 0,2 0 0,-2 0 0,1 0 0,0 0 0,0 0 0,0-3 0,0 2 0,5-1 0,1 2 0,4 0 0,-4 0 0,3-3 0,-7 2 0,7-2 0,-7 3 0,2 0 0,-3 0 0,-5 0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14:31:27.787"/>
    </inkml:context>
    <inkml:brush xml:id="br0">
      <inkml:brushProperty name="width" value="0.05" units="cm"/>
      <inkml:brushProperty name="height" value="0.05" units="cm"/>
      <inkml:brushProperty name="color" value="#008C3A"/>
    </inkml:brush>
  </inkml:definitions>
  <inkml:trace contextRef="#ctx0" brushRef="#br0">0 5394 24575,'7'0'0,"5"0"0,0 0 0,1 0 0,3 0 0,-3 0 0,0 0 0,-1-7 0,-4 5 0,0-6 0,0 8 0,-1 0 0,1 0 0,-1 0 0,1 0 0,-1 0 0,1-3 0,4-2 0,1-3 0,0 4 0,3-4 0,-8 4 0,9-1 0,-9 2 0,4 3 0,-4-4 0,-1 4 0,1-4 0,-1 4 0,0 0 0,1-3 0,4-2 0,1 1 0,4-4 0,0 4 0,-4-5 0,-1 5 0,-5-3 0,1 6 0,0-2 0,-1 3 0,1 0 0,-1-3 0,5-2 0,6-7 0,0-1 0,4-5 0,0 1 0,-4 0 0,0 3 0,-2 2 0,-7 5 0,2-1 0,-3 3 0,-4-1 0,3 5 0,-6-6 0,6 7 0,-3-7 0,4 3 0,3-7 0,2 2 0,9-8 0,1 3 0,1-8 0,3 2 0,-8-1 0,3 7 0,-5 2 0,-4 3 0,-1 1 0,-5 4 0,1-3 0,-1 7 0,1-7 0,-1 3 0,0-3 0,5-1 0,6-5 0,0 0 0,9-5 0,-9 1 0,4 3 0,-5-2 0,0 7 0,-4-3 0,-1 7 0,-4-2 0,-1 7 0,1-4 0,-4 1 0,3 2 0,-3-5 0,4-3 0,8 0 0,-1-3 0,7-1 0,-5 4 0,0-7 0,0 7 0,0-7 0,0 6 0,-4-2 0,-1 8 0,-4-3 0,-1 6 0,1-2 0,-4-1 0,3 4 0,-3-7 0,3 3 0,5-4 0,1-4 0,8-1 0,3-5 0,4 0 0,-5 0 0,3 4 0,-7-2 0,3 6 0,-10-2 0,0 4 0,-4 4 0,0-3 0,-1 7 0,-3-7 0,3 3 0,-3-8 0,8 0 0,6-6 0,12-6 0,0 4 0,6-10 0,-6 6 0,-1-1 0,-4-3 0,2 13 0,-12-6 0,2 12 0,-9-3 0,0 4 0,0 4 0,-1-2 0,1-3 0,4-3 0,2-10 0,8 4 0,3-10 0,4 3 0,2-5 0,-6 1 0,3 5 0,-12 2 0,4 4 0,-10 6 0,1 0 0,-3 8 0,0-3 0,-4 3 0,3 0 0,-3-2 0,3-3 0,10-4 0,2-4 0,9-2 0,1-4 0,0 3 0,7-10 0,-6 10 0,5-4 0,-12 6 0,-1 1 0,-9 4 0,-1 4 0,-5 3 0,1 1 0,0 1 0,-1 1 0,1-5 0,4-1 0,7-14 0,6-1 0,5-6 0,7-1 0,-5 1 0,5-7 0,-6 5 0,1-3 0,-2 5 0,-5 5 0,4-3 0,-10 10 0,8-6 0,-8 2 0,8 3 0,-8-3 0,8 4 0,-9 1 0,9-1 0,-8 1 0,2-1 0,1 1 0,-3 0 0,3 0 0,-5 0 0,0 4 0,0-3 0,0 3 0,0 0 0,-4-3 0,3 3 0,-7 0 0,7 1 0,-3 0 0,0-1 0,3 0 0,-2-3 0,3 3 0,0-4 0,0 0 0,0 1 0,0-1 0,0 0 0,0 4 0,0-3 0,-4 3 0,3-4 0,-2 1 0,3-1 0,-5 4 0,4 1 0,-7 4 0,3 0 0,-5 1 0,-2-1 0,1 4 0,-2-6 0,4 1 0,4-7 0,1 0 0,11-7 0,0-1 0,6-1 0,0-4 0,-1 4 0,1 1 0,0-5 0,-2 9 0,-4-3 0,4 0 0,-9 5 0,9-6 0,-4 1 0,4 4 0,3-10 0,-8 10 0,6-10 0,-10 11 0,9-5 0,-10 6 0,5-5 0,-6 4 0,1-4 0,4 5 0,-4 0 0,4-6 0,-8 5 0,3-3 0,-4 4 0,4 4 0,-4-3 0,-1 3 0,-3 0 0,-1 2 0,-1 6 0,1-2 0,0 7 0,-4-7 0,3-1 0,2-5 0,4-4 0,9 0 0,-4 0 0,10-7 0,-9 6 0,10-11 0,-6 10 0,2-3 0,-4 4 0,-4 1 0,1 0 0,-1 1 0,0-1 0,0 0 0,0 0 0,4 0 0,-2 0 0,3-1 0,-5 2 0,7-9 0,0 6 0,2-5 0,-3 1 0,-6 5 0,5-4 0,-3 5 0,3 0 0,-5 4 0,0-3 0,0 3 0,0-4 0,0 0 0,0 0 0,5 0 0,-4 0 0,9-1 0,-9 1 0,9-2 0,-9 2 0,9-1 0,-4 0 0,1-4 0,3 7 0,-2-12 0,-2 12 0,5-8 0,-9 6 0,15-5 0,-9 4 0,6 0 0,-9 2 0,-5 3 0,0 0 0,0-3 0,0 6 0,0-6 0,0 3 0,0-3 0,0 2 0,0-1 0,5 5 0,-4-6 0,4 3 0,-5-1 0,0-1 0,0 1 0,0 1 0,0-2 0,-4 6 0,-1 0 0,-4 2 0,-1 3 0,1 0 0,0-3 0,0 3 0,-1-4 0,10-4 0,10-9 0,-2 5 0,4-8 0,-12 14 0,-4-1 0,-1 3 0,-5 4 0,1 0 0,0 1 0,-1-1 0,5-8 0,1-1 0,4-4 0,0 4 0,0-3 0,0 7 0,-4-3 0,-1 8 0,-4-3 0,4-6 0,1 3 0,6-16 0,3 11 0,-3-6 0,2 3 0,-8 5 0,0-2 0,5-4 0,0-3 0,2-1 0,-18 21 0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svg>
</file>

<file path=ppt/media/image14.tiff>
</file>

<file path=ppt/media/image15.tiff>
</file>

<file path=ppt/media/image16.png>
</file>

<file path=ppt/media/image16.tif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3679D7-D932-C24F-81CF-8A4450BFF686}" type="datetimeFigureOut">
              <a:rPr kumimoji="1" lang="ko-KR" altLang="en-US" smtClean="0"/>
              <a:t>2020-06-16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2B8F50-C0E6-0644-9792-D3BE2E945B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3446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 개의 용어를 한문장에 담으면</a:t>
            </a:r>
            <a:r>
              <a:rPr lang="en-US" altLang="ko-KR" dirty="0"/>
              <a:t> “</a:t>
            </a:r>
            <a:r>
              <a:rPr lang="ko-KR" altLang="en-US" dirty="0"/>
              <a:t>앞으로 몇시간은 </a:t>
            </a:r>
            <a:r>
              <a:rPr lang="ko-KR" altLang="en-US" dirty="0" err="1"/>
              <a:t>리팩터링</a:t>
            </a:r>
            <a:r>
              <a:rPr lang="ko-KR" altLang="en-US" dirty="0"/>
              <a:t> 할 것 같은데 그 사이 적용하는 </a:t>
            </a:r>
            <a:r>
              <a:rPr lang="ko-KR" altLang="en-US" dirty="0" err="1"/>
              <a:t>리팩터링은</a:t>
            </a:r>
            <a:r>
              <a:rPr lang="ko-KR" altLang="en-US" dirty="0"/>
              <a:t> 수십가지가 </a:t>
            </a:r>
            <a:r>
              <a:rPr lang="ko-KR" altLang="en-US" dirty="0" err="1"/>
              <a:t>될것</a:t>
            </a:r>
            <a:r>
              <a:rPr lang="ko-KR" altLang="en-US" dirty="0"/>
              <a:t> 같다</a:t>
            </a:r>
            <a:r>
              <a:rPr lang="en-US" altLang="ko-KR" dirty="0"/>
              <a:t>.” </a:t>
            </a:r>
            <a:r>
              <a:rPr lang="ko-KR" altLang="en-US" dirty="0"/>
              <a:t>라고 할 수 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리팩터링</a:t>
            </a:r>
            <a:r>
              <a:rPr lang="ko-KR" altLang="en-US" dirty="0"/>
              <a:t> 하는 동안에는 코드가 항상 정상작동 하기 때문에 전체 작업이 끝나지 않았더라도 언제든 멈출 수 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2B8F50-C0E6-0644-9792-D3BE2E945B30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75742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어떤 팀은 기존에 작성한 코드를 최대한 활용 해서 새 기능을 빨리 추가한다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어떤 팀은 새 기능을 추가하는게 속도도 느리고 차라리 처음부터 새로 개발하는게 낫다고 생각한다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이러한 차이를 보이는 원인은 소프트웨어 내부 품질에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처음부터 좋은 설계를 </a:t>
            </a:r>
            <a:r>
              <a:rPr kumimoji="1" lang="ko-KR" altLang="en-US" dirty="0" err="1"/>
              <a:t>하기란</a:t>
            </a:r>
            <a:r>
              <a:rPr kumimoji="1" lang="ko-KR" altLang="en-US" dirty="0"/>
              <a:t> 매우 어려운 일이기 때문에</a:t>
            </a:r>
            <a:r>
              <a:rPr kumimoji="1" lang="en-US" altLang="ko-KR" dirty="0"/>
              <a:t>, </a:t>
            </a:r>
            <a:r>
              <a:rPr kumimoji="1" lang="ko-KR" altLang="en-US" dirty="0"/>
              <a:t>빠른 개발이라는 목표를 달성하기 위해서는 </a:t>
            </a:r>
            <a:r>
              <a:rPr kumimoji="1" lang="ko-KR" altLang="en-US" dirty="0" err="1"/>
              <a:t>리팩터링이</a:t>
            </a:r>
            <a:r>
              <a:rPr kumimoji="1" lang="ko-KR" altLang="en-US" dirty="0"/>
              <a:t> 필요하다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2B8F50-C0E6-0644-9792-D3BE2E945B30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72120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코드 소유권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브랜치를</a:t>
            </a:r>
            <a:r>
              <a:rPr kumimoji="1" lang="ko-KR" altLang="en-US" dirty="0"/>
              <a:t> 따서 개발하는 방식은 코드 소유권을 엄격히 제한하는 방식과 완전히 풀어서 변경을 통제하기 어려운 방식을 절충한 것으로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대규모 시스템과 </a:t>
            </a:r>
            <a:r>
              <a:rPr kumimoji="1" lang="ko-KR" altLang="en-US" dirty="0" err="1"/>
              <a:t>잘어울림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브랜치</a:t>
            </a:r>
            <a:r>
              <a:rPr kumimoji="1" lang="en-US" altLang="ko-KR" dirty="0"/>
              <a:t>:</a:t>
            </a:r>
            <a:r>
              <a:rPr kumimoji="1" lang="ko-KR" altLang="en-US" dirty="0"/>
              <a:t> 개발 기간을 짧게 하여 지속적 통합</a:t>
            </a:r>
            <a:r>
              <a:rPr kumimoji="1" lang="en-US" altLang="ko-KR" dirty="0"/>
              <a:t>(CI)</a:t>
            </a:r>
            <a:r>
              <a:rPr kumimoji="1" lang="ko-KR" altLang="en-US" dirty="0"/>
              <a:t>과</a:t>
            </a:r>
            <a:r>
              <a:rPr kumimoji="1" lang="en-US" altLang="ko-KR" dirty="0"/>
              <a:t>,</a:t>
            </a:r>
            <a:r>
              <a:rPr kumimoji="1" lang="ko-KR" altLang="en-US" dirty="0"/>
              <a:t> 트렁크 기반 개발 </a:t>
            </a:r>
            <a:r>
              <a:rPr kumimoji="1" lang="en-US" altLang="ko-KR" dirty="0"/>
              <a:t>(TBD)</a:t>
            </a:r>
            <a:r>
              <a:rPr kumimoji="1" lang="ko-KR" altLang="en-US" dirty="0"/>
              <a:t> 이라 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이를 위해서는 마스터 </a:t>
            </a:r>
            <a:r>
              <a:rPr kumimoji="1" lang="ko-KR" altLang="en-US" dirty="0" err="1"/>
              <a:t>브랜치를</a:t>
            </a:r>
            <a:r>
              <a:rPr kumimoji="1" lang="ko-KR" altLang="en-US" dirty="0"/>
              <a:t> 건강하게 유지하고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완료 되지 않은 기능이 시스템 전체를 망치지 않게 해야 함</a:t>
            </a:r>
            <a:r>
              <a:rPr kumimoji="1" lang="en-US" altLang="ko-KR" dirty="0"/>
              <a:t>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2B8F50-C0E6-0644-9792-D3BE2E945B30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78557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ayout-0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 userDrawn="1"/>
        </p:nvGrpSpPr>
        <p:grpSpPr>
          <a:xfrm>
            <a:off x="3803543" y="1844824"/>
            <a:ext cx="1523160" cy="1523160"/>
            <a:chOff x="1640306" y="3355380"/>
            <a:chExt cx="1801812" cy="1801812"/>
          </a:xfrm>
        </p:grpSpPr>
        <p:sp>
          <p:nvSpPr>
            <p:cNvPr id="25" name="Oval 24"/>
            <p:cNvSpPr/>
            <p:nvPr userDrawn="1"/>
          </p:nvSpPr>
          <p:spPr>
            <a:xfrm>
              <a:off x="1651274" y="3366348"/>
              <a:ext cx="1760174" cy="176017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4" name="Group 23"/>
            <p:cNvGrpSpPr/>
            <p:nvPr userDrawn="1"/>
          </p:nvGrpSpPr>
          <p:grpSpPr>
            <a:xfrm>
              <a:off x="1640306" y="3355380"/>
              <a:ext cx="1801812" cy="1801812"/>
              <a:chOff x="6325344" y="2878088"/>
              <a:chExt cx="2376265" cy="2376265"/>
            </a:xfrm>
          </p:grpSpPr>
          <p:sp>
            <p:nvSpPr>
              <p:cNvPr id="17" name="Block Arc 16"/>
              <p:cNvSpPr/>
              <p:nvPr userDrawn="1"/>
            </p:nvSpPr>
            <p:spPr>
              <a:xfrm>
                <a:off x="6325344" y="2878088"/>
                <a:ext cx="2376264" cy="2376264"/>
              </a:xfrm>
              <a:prstGeom prst="blockArc">
                <a:avLst>
                  <a:gd name="adj1" fmla="val 10800000"/>
                  <a:gd name="adj2" fmla="val 16212452"/>
                  <a:gd name="adj3" fmla="val 9114"/>
                </a:avLst>
              </a:prstGeom>
              <a:solidFill>
                <a:srgbClr val="86BF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Block Arc 20"/>
              <p:cNvSpPr/>
              <p:nvPr userDrawn="1"/>
            </p:nvSpPr>
            <p:spPr>
              <a:xfrm rot="16200000">
                <a:off x="6325344" y="2878089"/>
                <a:ext cx="2376264" cy="2376264"/>
              </a:xfrm>
              <a:prstGeom prst="blockArc">
                <a:avLst>
                  <a:gd name="adj1" fmla="val 10800000"/>
                  <a:gd name="adj2" fmla="val 16212452"/>
                  <a:gd name="adj3" fmla="val 9114"/>
                </a:avLst>
              </a:prstGeom>
              <a:solidFill>
                <a:srgbClr val="5BC5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Block Arc 21"/>
              <p:cNvSpPr/>
              <p:nvPr userDrawn="1"/>
            </p:nvSpPr>
            <p:spPr>
              <a:xfrm rot="10800000">
                <a:off x="6325345" y="2878088"/>
                <a:ext cx="2376264" cy="2376264"/>
              </a:xfrm>
              <a:prstGeom prst="blockArc">
                <a:avLst>
                  <a:gd name="adj1" fmla="val 10800000"/>
                  <a:gd name="adj2" fmla="val 16212452"/>
                  <a:gd name="adj3" fmla="val 9114"/>
                </a:avLst>
              </a:prstGeom>
              <a:solidFill>
                <a:srgbClr val="FFB8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Block Arc 22"/>
              <p:cNvSpPr/>
              <p:nvPr userDrawn="1"/>
            </p:nvSpPr>
            <p:spPr>
              <a:xfrm rot="5400000">
                <a:off x="6325344" y="2878088"/>
                <a:ext cx="2376264" cy="2376264"/>
              </a:xfrm>
              <a:prstGeom prst="blockArc">
                <a:avLst>
                  <a:gd name="adj1" fmla="val 10800000"/>
                  <a:gd name="adj2" fmla="val 16212452"/>
                  <a:gd name="adj3" fmla="val 9114"/>
                </a:avLst>
              </a:prstGeom>
              <a:solidFill>
                <a:srgbClr val="F5762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8" name="제목 1"/>
          <p:cNvSpPr>
            <a:spLocks noGrp="1"/>
          </p:cNvSpPr>
          <p:nvPr>
            <p:ph type="title" hasCustomPrompt="1"/>
          </p:nvPr>
        </p:nvSpPr>
        <p:spPr>
          <a:xfrm>
            <a:off x="1831504" y="3525590"/>
            <a:ext cx="5472608" cy="533308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0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POWERPOINT TEMPLATE</a:t>
            </a:r>
            <a:endParaRPr lang="ko-KR" altLang="en-US" dirty="0"/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832436" y="4070705"/>
            <a:ext cx="5472608" cy="263475"/>
          </a:xfrm>
          <a:prstGeom prst="rect">
            <a:avLst/>
          </a:prstGeom>
        </p:spPr>
        <p:txBody>
          <a:bodyPr lIns="108000" anchor="ctr"/>
          <a:lstStyle>
            <a:lvl1pPr marL="0" indent="0"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Date</a:t>
            </a:r>
            <a:endParaRPr lang="ko-KR" altLang="en-US" dirty="0"/>
          </a:p>
        </p:txBody>
      </p:sp>
      <p:sp>
        <p:nvSpPr>
          <p:cNvPr id="3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832436" y="4333585"/>
            <a:ext cx="5472608" cy="263475"/>
          </a:xfrm>
          <a:prstGeom prst="rect">
            <a:avLst/>
          </a:prstGeom>
        </p:spPr>
        <p:txBody>
          <a:bodyPr lIns="108000" anchor="ctr"/>
          <a:lstStyle>
            <a:lvl1pPr marL="0" indent="0"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Main author’s name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469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ayout-0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제목 1"/>
          <p:cNvSpPr>
            <a:spLocks noGrp="1"/>
          </p:cNvSpPr>
          <p:nvPr>
            <p:ph type="title" hasCustomPrompt="1"/>
          </p:nvPr>
        </p:nvSpPr>
        <p:spPr>
          <a:xfrm>
            <a:off x="4499060" y="4949818"/>
            <a:ext cx="4644940" cy="53330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BRAINSTORM TEMPLATE</a:t>
            </a:r>
            <a:endParaRPr lang="ko-KR" altLang="en-US" dirty="0"/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499992" y="5494933"/>
            <a:ext cx="4644940" cy="263475"/>
          </a:xfrm>
          <a:prstGeom prst="rect">
            <a:avLst/>
          </a:prstGeom>
        </p:spPr>
        <p:txBody>
          <a:bodyPr lIns="108000" anchor="ctr"/>
          <a:lstStyle>
            <a:lvl1pPr marL="0" indent="0" algn="l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Date</a:t>
            </a:r>
            <a:endParaRPr lang="ko-KR" altLang="en-US" dirty="0"/>
          </a:p>
        </p:txBody>
      </p:sp>
      <p:sp>
        <p:nvSpPr>
          <p:cNvPr id="3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499992" y="5757813"/>
            <a:ext cx="4644940" cy="263475"/>
          </a:xfrm>
          <a:prstGeom prst="rect">
            <a:avLst/>
          </a:prstGeom>
        </p:spPr>
        <p:txBody>
          <a:bodyPr lIns="108000" anchor="ctr"/>
          <a:lstStyle>
            <a:lvl1pPr marL="0" indent="0" algn="l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Main author’s name here</a:t>
            </a:r>
            <a:endParaRPr lang="ko-KR" alt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4629150" y="4801344"/>
            <a:ext cx="1440160" cy="72008"/>
            <a:chOff x="4716016" y="4725144"/>
            <a:chExt cx="1440160" cy="72008"/>
          </a:xfrm>
        </p:grpSpPr>
        <p:sp>
          <p:nvSpPr>
            <p:cNvPr id="2" name="Rectangle 1"/>
            <p:cNvSpPr/>
            <p:nvPr userDrawn="1"/>
          </p:nvSpPr>
          <p:spPr>
            <a:xfrm>
              <a:off x="4716016" y="4725144"/>
              <a:ext cx="360040" cy="72008"/>
            </a:xfrm>
            <a:prstGeom prst="rect">
              <a:avLst/>
            </a:prstGeom>
            <a:solidFill>
              <a:srgbClr val="86BF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5076056" y="4725144"/>
              <a:ext cx="360040" cy="72008"/>
            </a:xfrm>
            <a:prstGeom prst="rect">
              <a:avLst/>
            </a:prstGeom>
            <a:solidFill>
              <a:srgbClr val="5BC5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Rectangle 34"/>
            <p:cNvSpPr/>
            <p:nvPr userDrawn="1"/>
          </p:nvSpPr>
          <p:spPr>
            <a:xfrm>
              <a:off x="5436096" y="4725144"/>
              <a:ext cx="360040" cy="72008"/>
            </a:xfrm>
            <a:prstGeom prst="rect">
              <a:avLst/>
            </a:prstGeom>
            <a:solidFill>
              <a:srgbClr val="FFB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Rectangle 35"/>
            <p:cNvSpPr/>
            <p:nvPr userDrawn="1"/>
          </p:nvSpPr>
          <p:spPr>
            <a:xfrm>
              <a:off x="5796136" y="4725144"/>
              <a:ext cx="360040" cy="72008"/>
            </a:xfrm>
            <a:prstGeom prst="rect">
              <a:avLst/>
            </a:prstGeom>
            <a:solidFill>
              <a:srgbClr val="F576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95654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Layout-0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 userDrawn="1"/>
        </p:nvGrpSpPr>
        <p:grpSpPr>
          <a:xfrm>
            <a:off x="3803543" y="1844824"/>
            <a:ext cx="1523160" cy="1523160"/>
            <a:chOff x="1640306" y="3355380"/>
            <a:chExt cx="1801812" cy="1801812"/>
          </a:xfrm>
        </p:grpSpPr>
        <p:sp>
          <p:nvSpPr>
            <p:cNvPr id="25" name="Oval 24"/>
            <p:cNvSpPr/>
            <p:nvPr userDrawn="1"/>
          </p:nvSpPr>
          <p:spPr>
            <a:xfrm>
              <a:off x="1651274" y="3366348"/>
              <a:ext cx="1760174" cy="176017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4" name="Group 23"/>
            <p:cNvGrpSpPr/>
            <p:nvPr userDrawn="1"/>
          </p:nvGrpSpPr>
          <p:grpSpPr>
            <a:xfrm>
              <a:off x="1640306" y="3355380"/>
              <a:ext cx="1801812" cy="1801812"/>
              <a:chOff x="6325344" y="2878088"/>
              <a:chExt cx="2376265" cy="2376265"/>
            </a:xfrm>
          </p:grpSpPr>
          <p:sp>
            <p:nvSpPr>
              <p:cNvPr id="17" name="Block Arc 16"/>
              <p:cNvSpPr/>
              <p:nvPr userDrawn="1"/>
            </p:nvSpPr>
            <p:spPr>
              <a:xfrm>
                <a:off x="6325344" y="2878088"/>
                <a:ext cx="2376264" cy="2376264"/>
              </a:xfrm>
              <a:prstGeom prst="blockArc">
                <a:avLst>
                  <a:gd name="adj1" fmla="val 10800000"/>
                  <a:gd name="adj2" fmla="val 16212452"/>
                  <a:gd name="adj3" fmla="val 9114"/>
                </a:avLst>
              </a:prstGeom>
              <a:solidFill>
                <a:srgbClr val="86BF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Block Arc 20"/>
              <p:cNvSpPr/>
              <p:nvPr userDrawn="1"/>
            </p:nvSpPr>
            <p:spPr>
              <a:xfrm rot="16200000">
                <a:off x="6325344" y="2878089"/>
                <a:ext cx="2376264" cy="2376264"/>
              </a:xfrm>
              <a:prstGeom prst="blockArc">
                <a:avLst>
                  <a:gd name="adj1" fmla="val 10800000"/>
                  <a:gd name="adj2" fmla="val 16212452"/>
                  <a:gd name="adj3" fmla="val 9114"/>
                </a:avLst>
              </a:prstGeom>
              <a:solidFill>
                <a:srgbClr val="5BC5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Block Arc 21"/>
              <p:cNvSpPr/>
              <p:nvPr userDrawn="1"/>
            </p:nvSpPr>
            <p:spPr>
              <a:xfrm rot="10800000">
                <a:off x="6325345" y="2878088"/>
                <a:ext cx="2376264" cy="2376264"/>
              </a:xfrm>
              <a:prstGeom prst="blockArc">
                <a:avLst>
                  <a:gd name="adj1" fmla="val 10800000"/>
                  <a:gd name="adj2" fmla="val 16212452"/>
                  <a:gd name="adj3" fmla="val 9114"/>
                </a:avLst>
              </a:prstGeom>
              <a:solidFill>
                <a:srgbClr val="FFB8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Block Arc 22"/>
              <p:cNvSpPr/>
              <p:nvPr userDrawn="1"/>
            </p:nvSpPr>
            <p:spPr>
              <a:xfrm rot="5400000">
                <a:off x="6325344" y="2878088"/>
                <a:ext cx="2376264" cy="2376264"/>
              </a:xfrm>
              <a:prstGeom prst="blockArc">
                <a:avLst>
                  <a:gd name="adj1" fmla="val 10800000"/>
                  <a:gd name="adj2" fmla="val 16212452"/>
                  <a:gd name="adj3" fmla="val 9114"/>
                </a:avLst>
              </a:prstGeom>
              <a:solidFill>
                <a:srgbClr val="F5762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8" name="제목 1"/>
          <p:cNvSpPr>
            <a:spLocks noGrp="1"/>
          </p:cNvSpPr>
          <p:nvPr>
            <p:ph type="title" hasCustomPrompt="1"/>
          </p:nvPr>
        </p:nvSpPr>
        <p:spPr>
          <a:xfrm>
            <a:off x="1831504" y="3525590"/>
            <a:ext cx="5472608" cy="533308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0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832436" y="4070705"/>
            <a:ext cx="5472608" cy="263475"/>
          </a:xfrm>
          <a:prstGeom prst="rect">
            <a:avLst/>
          </a:prstGeom>
        </p:spPr>
        <p:txBody>
          <a:bodyPr lIns="108000" anchor="ctr"/>
          <a:lstStyle>
            <a:lvl1pPr marL="0" indent="0"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Add Text</a:t>
            </a:r>
            <a:endParaRPr lang="ko-KR" altLang="en-US" dirty="0"/>
          </a:p>
        </p:txBody>
      </p:sp>
      <p:sp>
        <p:nvSpPr>
          <p:cNvPr id="3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832436" y="4333585"/>
            <a:ext cx="5472608" cy="263475"/>
          </a:xfrm>
          <a:prstGeom prst="rect">
            <a:avLst/>
          </a:prstGeom>
        </p:spPr>
        <p:txBody>
          <a:bodyPr lIns="108000" anchor="ctr"/>
          <a:lstStyle>
            <a:lvl1pPr marL="0" indent="0"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This text can be replaced with your own text</a:t>
            </a:r>
          </a:p>
        </p:txBody>
      </p:sp>
    </p:spTree>
    <p:extLst>
      <p:ext uri="{BB962C8B-B14F-4D97-AF65-F5344CB8AC3E}">
        <p14:creationId xmlns:p14="http://schemas.microsoft.com/office/powerpoint/2010/main" val="3365906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Layout-0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제목 1"/>
          <p:cNvSpPr>
            <a:spLocks noGrp="1"/>
          </p:cNvSpPr>
          <p:nvPr>
            <p:ph type="title" hasCustomPrompt="1"/>
          </p:nvPr>
        </p:nvSpPr>
        <p:spPr>
          <a:xfrm>
            <a:off x="4499060" y="4949818"/>
            <a:ext cx="4644940" cy="53330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3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499992" y="5494933"/>
            <a:ext cx="4644940" cy="263475"/>
          </a:xfrm>
          <a:prstGeom prst="rect">
            <a:avLst/>
          </a:prstGeom>
        </p:spPr>
        <p:txBody>
          <a:bodyPr lIns="108000" anchor="ctr"/>
          <a:lstStyle>
            <a:lvl1pPr marL="0" indent="0" algn="l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Add Text</a:t>
            </a:r>
            <a:endParaRPr lang="ko-KR" altLang="en-US" dirty="0"/>
          </a:p>
        </p:txBody>
      </p:sp>
      <p:sp>
        <p:nvSpPr>
          <p:cNvPr id="3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499992" y="5757813"/>
            <a:ext cx="4644940" cy="263475"/>
          </a:xfrm>
          <a:prstGeom prst="rect">
            <a:avLst/>
          </a:prstGeom>
        </p:spPr>
        <p:txBody>
          <a:bodyPr lIns="108000" anchor="ctr"/>
          <a:lstStyle>
            <a:lvl1pPr marL="0" indent="0" algn="l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This text can be replaced with your own text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4629150" y="4801344"/>
            <a:ext cx="1440160" cy="72008"/>
            <a:chOff x="4716016" y="4725144"/>
            <a:chExt cx="1440160" cy="72008"/>
          </a:xfrm>
        </p:grpSpPr>
        <p:sp>
          <p:nvSpPr>
            <p:cNvPr id="2" name="Rectangle 1"/>
            <p:cNvSpPr/>
            <p:nvPr userDrawn="1"/>
          </p:nvSpPr>
          <p:spPr>
            <a:xfrm>
              <a:off x="4716016" y="4725144"/>
              <a:ext cx="360040" cy="72008"/>
            </a:xfrm>
            <a:prstGeom prst="rect">
              <a:avLst/>
            </a:prstGeom>
            <a:solidFill>
              <a:srgbClr val="86BF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5076056" y="4725144"/>
              <a:ext cx="360040" cy="72008"/>
            </a:xfrm>
            <a:prstGeom prst="rect">
              <a:avLst/>
            </a:prstGeom>
            <a:solidFill>
              <a:srgbClr val="5BC5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Rectangle 34"/>
            <p:cNvSpPr/>
            <p:nvPr userDrawn="1"/>
          </p:nvSpPr>
          <p:spPr>
            <a:xfrm>
              <a:off x="5436096" y="4725144"/>
              <a:ext cx="360040" cy="72008"/>
            </a:xfrm>
            <a:prstGeom prst="rect">
              <a:avLst/>
            </a:prstGeom>
            <a:solidFill>
              <a:srgbClr val="FFB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Rectangle 35"/>
            <p:cNvSpPr/>
            <p:nvPr userDrawn="1"/>
          </p:nvSpPr>
          <p:spPr>
            <a:xfrm>
              <a:off x="5796136" y="4725144"/>
              <a:ext cx="360040" cy="72008"/>
            </a:xfrm>
            <a:prstGeom prst="rect">
              <a:avLst/>
            </a:prstGeom>
            <a:solidFill>
              <a:srgbClr val="F576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6152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sic Layout-0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260649"/>
            <a:ext cx="8604448" cy="648072"/>
          </a:xfrm>
          <a:prstGeom prst="rect">
            <a:avLst/>
          </a:prstGeom>
        </p:spPr>
        <p:txBody>
          <a:bodyPr anchor="ctr"/>
          <a:lstStyle>
            <a:lvl1pPr algn="l"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altLang="ko-KR" dirty="0"/>
              <a:t>Basic Layout</a:t>
            </a:r>
            <a:endParaRPr lang="ko-KR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908720"/>
            <a:ext cx="8604448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Click to edit subtitle style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7045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sic Layout-0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260649"/>
            <a:ext cx="8604448" cy="648072"/>
          </a:xfrm>
          <a:prstGeom prst="rect">
            <a:avLst/>
          </a:prstGeom>
        </p:spPr>
        <p:txBody>
          <a:bodyPr anchor="ctr"/>
          <a:lstStyle>
            <a:lvl1pPr algn="l"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altLang="ko-KR" dirty="0"/>
              <a:t>Basic Layout</a:t>
            </a:r>
            <a:endParaRPr lang="ko-KR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908720"/>
            <a:ext cx="8604448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Click to edit subtitle style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0905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547664" y="2794298"/>
            <a:ext cx="6020097" cy="64807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altLang="ko-KR" dirty="0"/>
              <a:t>Section Break</a:t>
            </a:r>
            <a:endParaRPr lang="ko-KR" alt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32037" y="3599959"/>
            <a:ext cx="6049863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1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Add Text Here</a:t>
            </a:r>
            <a:endParaRPr lang="ko-KR" altLang="en-US" dirty="0"/>
          </a:p>
        </p:txBody>
      </p:sp>
      <p:sp>
        <p:nvSpPr>
          <p:cNvPr id="6" name="Rectangle 5"/>
          <p:cNvSpPr/>
          <p:nvPr userDrawn="1"/>
        </p:nvSpPr>
        <p:spPr>
          <a:xfrm rot="2700000">
            <a:off x="4509373" y="3446274"/>
            <a:ext cx="103644" cy="103644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547664" y="3498096"/>
            <a:ext cx="280831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759449" y="3491483"/>
            <a:ext cx="280831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 userDrawn="1"/>
        </p:nvGrpSpPr>
        <p:grpSpPr>
          <a:xfrm>
            <a:off x="3841115" y="2685678"/>
            <a:ext cx="1440160" cy="72008"/>
            <a:chOff x="4716016" y="4725144"/>
            <a:chExt cx="1440160" cy="72008"/>
          </a:xfrm>
        </p:grpSpPr>
        <p:sp>
          <p:nvSpPr>
            <p:cNvPr id="10" name="Rectangle 9"/>
            <p:cNvSpPr/>
            <p:nvPr userDrawn="1"/>
          </p:nvSpPr>
          <p:spPr>
            <a:xfrm>
              <a:off x="4716016" y="4725144"/>
              <a:ext cx="360040" cy="72008"/>
            </a:xfrm>
            <a:prstGeom prst="rect">
              <a:avLst/>
            </a:prstGeom>
            <a:solidFill>
              <a:srgbClr val="86BF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5076056" y="4725144"/>
              <a:ext cx="360040" cy="72008"/>
            </a:xfrm>
            <a:prstGeom prst="rect">
              <a:avLst/>
            </a:prstGeom>
            <a:solidFill>
              <a:srgbClr val="5BC5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5436096" y="4725144"/>
              <a:ext cx="360040" cy="72008"/>
            </a:xfrm>
            <a:prstGeom prst="rect">
              <a:avLst/>
            </a:prstGeom>
            <a:solidFill>
              <a:srgbClr val="FFB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5796136" y="4725144"/>
              <a:ext cx="360040" cy="72008"/>
            </a:xfrm>
            <a:prstGeom prst="rect">
              <a:avLst/>
            </a:prstGeom>
            <a:solidFill>
              <a:srgbClr val="F576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24222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27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7" r:id="rId3"/>
    <p:sldLayoutId id="2147483658" r:id="rId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8314446" y="6093296"/>
            <a:ext cx="504056" cy="504056"/>
          </a:xfrm>
          <a:prstGeom prst="ellipse">
            <a:avLst/>
          </a:prstGeom>
          <a:solidFill>
            <a:schemeClr val="bg2">
              <a:lumMod val="25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8365137" y="6203056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731F54F2-ED28-43C9-BE23-3ED9A1BEC0F8}" type="slidenum">
              <a:rPr lang="ko-KR" altLang="en-US" sz="1400" smtClean="0">
                <a:solidFill>
                  <a:schemeClr val="bg1"/>
                </a:solidFill>
              </a:rPr>
              <a:pPr algn="ctr"/>
              <a:t>‹#›</a:t>
            </a:fld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3705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7949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2.xml"/><Relationship Id="rId5" Type="http://schemas.openxmlformats.org/officeDocument/2006/relationships/image" Target="../media/image16.png"/><Relationship Id="rId4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4.wdp"/><Relationship Id="rId7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7.png"/><Relationship Id="rId9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Refactoring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장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ko-KR" altLang="en-US" dirty="0" err="1"/>
              <a:t>리팩터링</a:t>
            </a:r>
            <a:r>
              <a:rPr lang="ko-KR" altLang="en-US" dirty="0"/>
              <a:t> 원칙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신상은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952157" y="2252463"/>
            <a:ext cx="1224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F57627"/>
                </a:solidFill>
                <a:latin typeface="Calibri" pitchFamily="34" charset="0"/>
                <a:cs typeface="Calibri" pitchFamily="34" charset="0"/>
              </a:rPr>
              <a:t>INFO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GRAPHIC</a:t>
            </a:r>
          </a:p>
        </p:txBody>
      </p:sp>
    </p:spTree>
    <p:extLst>
      <p:ext uri="{BB962C8B-B14F-4D97-AF65-F5344CB8AC3E}">
        <p14:creationId xmlns:p14="http://schemas.microsoft.com/office/powerpoint/2010/main" val="1597408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리팩터링과</a:t>
            </a:r>
            <a:r>
              <a:rPr lang="ko-KR" altLang="en-US" dirty="0"/>
              <a:t> 성능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직관적인 설계 </a:t>
            </a:r>
            <a:r>
              <a:rPr lang="en-US" altLang="ko-KR" dirty="0"/>
              <a:t>vs </a:t>
            </a:r>
            <a:r>
              <a:rPr lang="ko-KR" altLang="en-US" dirty="0"/>
              <a:t>성능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23191" y="1920175"/>
            <a:ext cx="1756921" cy="2462956"/>
            <a:chOff x="3823191" y="1790740"/>
            <a:chExt cx="1756921" cy="2462956"/>
          </a:xfrm>
        </p:grpSpPr>
        <p:cxnSp>
          <p:nvCxnSpPr>
            <p:cNvPr id="21" name="Straight Connector 20"/>
            <p:cNvCxnSpPr>
              <a:stCxn id="13" idx="5"/>
              <a:endCxn id="15" idx="1"/>
            </p:cNvCxnSpPr>
            <p:nvPr/>
          </p:nvCxnSpPr>
          <p:spPr>
            <a:xfrm>
              <a:off x="4348101" y="3054993"/>
              <a:ext cx="668858" cy="635550"/>
            </a:xfrm>
            <a:prstGeom prst="line">
              <a:avLst/>
            </a:prstGeom>
            <a:ln w="666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Straight Connector 2"/>
            <p:cNvCxnSpPr>
              <a:stCxn id="13" idx="7"/>
              <a:endCxn id="8" idx="3"/>
            </p:cNvCxnSpPr>
            <p:nvPr/>
          </p:nvCxnSpPr>
          <p:spPr>
            <a:xfrm flipV="1">
              <a:off x="4348101" y="2315650"/>
              <a:ext cx="377213" cy="349298"/>
            </a:xfrm>
            <a:prstGeom prst="line">
              <a:avLst/>
            </a:prstGeom>
            <a:ln w="666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/>
            <p:cNvGrpSpPr/>
            <p:nvPr/>
          </p:nvGrpSpPr>
          <p:grpSpPr>
            <a:xfrm>
              <a:off x="4599974" y="1790740"/>
              <a:ext cx="659775" cy="659775"/>
              <a:chOff x="559072" y="1906238"/>
              <a:chExt cx="1152000" cy="1152000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559072" y="1906238"/>
                <a:ext cx="1152000" cy="1152000"/>
              </a:xfrm>
              <a:prstGeom prst="ellipse">
                <a:avLst/>
              </a:prstGeom>
              <a:solidFill>
                <a:srgbClr val="86BF3E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636874" y="2000671"/>
                <a:ext cx="963133" cy="96313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01</a:t>
                </a:r>
                <a:endParaRPr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3823191" y="2539608"/>
              <a:ext cx="659775" cy="659775"/>
              <a:chOff x="1340172" y="1577884"/>
              <a:chExt cx="1152000" cy="1152000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1340172" y="1577884"/>
                <a:ext cx="1152000" cy="1152000"/>
              </a:xfrm>
              <a:prstGeom prst="ellipse">
                <a:avLst/>
              </a:prstGeom>
              <a:solidFill>
                <a:srgbClr val="5BC5D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1434605" y="1655686"/>
                <a:ext cx="963133" cy="96313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02</a:t>
                </a:r>
                <a:endParaRPr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4920337" y="3593921"/>
              <a:ext cx="659775" cy="659775"/>
              <a:chOff x="899592" y="2000671"/>
              <a:chExt cx="1152000" cy="1152000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899592" y="2000671"/>
                <a:ext cx="1152000" cy="1152000"/>
              </a:xfrm>
              <a:prstGeom prst="ellipse">
                <a:avLst/>
              </a:prstGeom>
              <a:solidFill>
                <a:srgbClr val="FFB85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994025" y="2095104"/>
                <a:ext cx="963133" cy="96313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03</a:t>
                </a:r>
                <a:endParaRPr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5441429" y="1614219"/>
            <a:ext cx="2897180" cy="1233384"/>
            <a:chOff x="5642594" y="1548362"/>
            <a:chExt cx="2897180" cy="1233384"/>
          </a:xfrm>
        </p:grpSpPr>
        <p:sp>
          <p:nvSpPr>
            <p:cNvPr id="35" name="Rounded Rectangle 34"/>
            <p:cNvSpPr/>
            <p:nvPr/>
          </p:nvSpPr>
          <p:spPr>
            <a:xfrm>
              <a:off x="5642594" y="1548362"/>
              <a:ext cx="2897180" cy="1233384"/>
            </a:xfrm>
            <a:custGeom>
              <a:avLst/>
              <a:gdLst/>
              <a:ahLst/>
              <a:cxnLst/>
              <a:rect l="l" t="t" r="r" b="b"/>
              <a:pathLst>
                <a:path w="2897180" h="1233384">
                  <a:moveTo>
                    <a:pt x="503125" y="0"/>
                  </a:moveTo>
                  <a:lnTo>
                    <a:pt x="2691612" y="0"/>
                  </a:lnTo>
                  <a:cubicBezTo>
                    <a:pt x="2805144" y="0"/>
                    <a:pt x="2897180" y="92036"/>
                    <a:pt x="2897180" y="205568"/>
                  </a:cubicBezTo>
                  <a:lnTo>
                    <a:pt x="2897180" y="1027816"/>
                  </a:lnTo>
                  <a:cubicBezTo>
                    <a:pt x="2897180" y="1141348"/>
                    <a:pt x="2805144" y="1233384"/>
                    <a:pt x="2691612" y="1233384"/>
                  </a:cubicBezTo>
                  <a:lnTo>
                    <a:pt x="503125" y="1233384"/>
                  </a:lnTo>
                  <a:cubicBezTo>
                    <a:pt x="389593" y="1233384"/>
                    <a:pt x="297557" y="1141348"/>
                    <a:pt x="297557" y="1027816"/>
                  </a:cubicBezTo>
                  <a:lnTo>
                    <a:pt x="297557" y="785055"/>
                  </a:lnTo>
                  <a:lnTo>
                    <a:pt x="0" y="612472"/>
                  </a:lnTo>
                  <a:lnTo>
                    <a:pt x="297557" y="439889"/>
                  </a:lnTo>
                  <a:lnTo>
                    <a:pt x="297557" y="205568"/>
                  </a:lnTo>
                  <a:cubicBezTo>
                    <a:pt x="297557" y="92036"/>
                    <a:pt x="389593" y="0"/>
                    <a:pt x="503125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2000"/>
                  </a:schemeClr>
                </a:gs>
                <a:gs pos="100000">
                  <a:schemeClr val="bg1"/>
                </a:gs>
              </a:gsLst>
              <a:lin ang="8100000" scaled="1"/>
            </a:gra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090858" y="1642504"/>
              <a:ext cx="24489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시간 예산 분배 방식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090858" y="1874408"/>
              <a:ext cx="244891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설계를 여러 컴포넌트로 나눠서 자원 예산을 할당한다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할당된 자원 예산을 초과 할 수 없고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엄격한 시간 엄수를 강조한다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5707268" y="3423944"/>
            <a:ext cx="2897180" cy="1233384"/>
            <a:chOff x="5642594" y="1548362"/>
            <a:chExt cx="2897180" cy="1233384"/>
          </a:xfrm>
        </p:grpSpPr>
        <p:sp>
          <p:nvSpPr>
            <p:cNvPr id="41" name="Rounded Rectangle 34"/>
            <p:cNvSpPr/>
            <p:nvPr/>
          </p:nvSpPr>
          <p:spPr>
            <a:xfrm>
              <a:off x="5642594" y="1548362"/>
              <a:ext cx="2897180" cy="1233384"/>
            </a:xfrm>
            <a:custGeom>
              <a:avLst/>
              <a:gdLst/>
              <a:ahLst/>
              <a:cxnLst/>
              <a:rect l="l" t="t" r="r" b="b"/>
              <a:pathLst>
                <a:path w="2897180" h="1233384">
                  <a:moveTo>
                    <a:pt x="503125" y="0"/>
                  </a:moveTo>
                  <a:lnTo>
                    <a:pt x="2691612" y="0"/>
                  </a:lnTo>
                  <a:cubicBezTo>
                    <a:pt x="2805144" y="0"/>
                    <a:pt x="2897180" y="92036"/>
                    <a:pt x="2897180" y="205568"/>
                  </a:cubicBezTo>
                  <a:lnTo>
                    <a:pt x="2897180" y="1027816"/>
                  </a:lnTo>
                  <a:cubicBezTo>
                    <a:pt x="2897180" y="1141348"/>
                    <a:pt x="2805144" y="1233384"/>
                    <a:pt x="2691612" y="1233384"/>
                  </a:cubicBezTo>
                  <a:lnTo>
                    <a:pt x="503125" y="1233384"/>
                  </a:lnTo>
                  <a:cubicBezTo>
                    <a:pt x="389593" y="1233384"/>
                    <a:pt x="297557" y="1141348"/>
                    <a:pt x="297557" y="1027816"/>
                  </a:cubicBezTo>
                  <a:lnTo>
                    <a:pt x="297557" y="785055"/>
                  </a:lnTo>
                  <a:lnTo>
                    <a:pt x="0" y="612472"/>
                  </a:lnTo>
                  <a:lnTo>
                    <a:pt x="297557" y="439889"/>
                  </a:lnTo>
                  <a:lnTo>
                    <a:pt x="297557" y="205568"/>
                  </a:lnTo>
                  <a:cubicBezTo>
                    <a:pt x="297557" y="92036"/>
                    <a:pt x="389593" y="0"/>
                    <a:pt x="503125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2000"/>
                  </a:schemeClr>
                </a:gs>
                <a:gs pos="100000">
                  <a:schemeClr val="bg1"/>
                </a:gs>
              </a:gsLst>
              <a:lin ang="8100000" scaled="1"/>
            </a:gra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090858" y="1642504"/>
              <a:ext cx="24489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90%</a:t>
              </a:r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의 시간은 낭비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019494" y="1874408"/>
              <a:ext cx="244891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의도적으로 성능 최적화에 돌입하기전까지는 신경 쓰지 않고 코드를 다루기 쉽게 만드는데 집중한다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735386" y="2276872"/>
            <a:ext cx="2897180" cy="1516850"/>
            <a:chOff x="573461" y="2372985"/>
            <a:chExt cx="2897180" cy="1516850"/>
          </a:xfrm>
        </p:grpSpPr>
        <p:sp>
          <p:nvSpPr>
            <p:cNvPr id="46" name="Rounded Rectangle 34"/>
            <p:cNvSpPr/>
            <p:nvPr/>
          </p:nvSpPr>
          <p:spPr>
            <a:xfrm rot="10800000">
              <a:off x="573461" y="2372985"/>
              <a:ext cx="2897180" cy="1516850"/>
            </a:xfrm>
            <a:custGeom>
              <a:avLst/>
              <a:gdLst/>
              <a:ahLst/>
              <a:cxnLst/>
              <a:rect l="l" t="t" r="r" b="b"/>
              <a:pathLst>
                <a:path w="2897180" h="1233384">
                  <a:moveTo>
                    <a:pt x="503125" y="0"/>
                  </a:moveTo>
                  <a:lnTo>
                    <a:pt x="2691612" y="0"/>
                  </a:lnTo>
                  <a:cubicBezTo>
                    <a:pt x="2805144" y="0"/>
                    <a:pt x="2897180" y="92036"/>
                    <a:pt x="2897180" y="205568"/>
                  </a:cubicBezTo>
                  <a:lnTo>
                    <a:pt x="2897180" y="1027816"/>
                  </a:lnTo>
                  <a:cubicBezTo>
                    <a:pt x="2897180" y="1141348"/>
                    <a:pt x="2805144" y="1233384"/>
                    <a:pt x="2691612" y="1233384"/>
                  </a:cubicBezTo>
                  <a:lnTo>
                    <a:pt x="503125" y="1233384"/>
                  </a:lnTo>
                  <a:cubicBezTo>
                    <a:pt x="389593" y="1233384"/>
                    <a:pt x="297557" y="1141348"/>
                    <a:pt x="297557" y="1027816"/>
                  </a:cubicBezTo>
                  <a:lnTo>
                    <a:pt x="297557" y="785055"/>
                  </a:lnTo>
                  <a:lnTo>
                    <a:pt x="0" y="612472"/>
                  </a:lnTo>
                  <a:lnTo>
                    <a:pt x="297557" y="439889"/>
                  </a:lnTo>
                  <a:lnTo>
                    <a:pt x="297557" y="205568"/>
                  </a:lnTo>
                  <a:cubicBezTo>
                    <a:pt x="297557" y="92036"/>
                    <a:pt x="389593" y="0"/>
                    <a:pt x="503125" y="0"/>
                  </a:cubicBezTo>
                  <a:close/>
                </a:path>
              </a:pathLst>
            </a:custGeom>
            <a:gradFill>
              <a:gsLst>
                <a:gs pos="100000">
                  <a:schemeClr val="bg1">
                    <a:lumMod val="92000"/>
                  </a:schemeClr>
                </a:gs>
                <a:gs pos="0">
                  <a:schemeClr val="bg1"/>
                </a:gs>
              </a:gsLst>
              <a:lin ang="8100000" scaled="1"/>
            </a:gradFill>
            <a:ln w="15875">
              <a:gradFill>
                <a:gsLst>
                  <a:gs pos="100000">
                    <a:schemeClr val="bg1"/>
                  </a:gs>
                  <a:gs pos="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02618" y="2457602"/>
              <a:ext cx="24489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끊임없이 관심을 기울이는 것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65015" y="2684824"/>
              <a:ext cx="24489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프로그래머라면 누구나 높은 성능을 유지하기 위해 무슨 일이든 한다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성능을 개선하기 위한 최적화 프로그램이 퍼지게 되지만 정작 동작을 제대로 이해하지 못한 채 작성할 때도 많다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754603" y="4905983"/>
            <a:ext cx="3131393" cy="1187313"/>
            <a:chOff x="702617" y="2568264"/>
            <a:chExt cx="3131393" cy="878235"/>
          </a:xfrm>
        </p:grpSpPr>
        <p:sp>
          <p:nvSpPr>
            <p:cNvPr id="54" name="TextBox 53"/>
            <p:cNvSpPr txBox="1"/>
            <p:nvPr/>
          </p:nvSpPr>
          <p:spPr>
            <a:xfrm>
              <a:off x="702617" y="2568264"/>
              <a:ext cx="31313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성능 튜닝에 투입할 시간을 벌 수 있다</a:t>
              </a:r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.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02618" y="2800168"/>
              <a:ext cx="30243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리팩터링이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잘 되어 있다면 기능 추가가 빨리 끝나서 성능에 집중할 시간을 더 벌 수 있다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5148064" y="4869160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성능을 더 세밀하게 분석 할 수 있다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.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FED314F-A0AA-F241-A03C-7062A8CF0128}"/>
              </a:ext>
            </a:extLst>
          </p:cNvPr>
          <p:cNvSpPr txBox="1"/>
          <p:nvPr/>
        </p:nvSpPr>
        <p:spPr>
          <a:xfrm>
            <a:off x="5157558" y="5171295"/>
            <a:ext cx="30243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프로파일러가 지적해주는 코드의 범위가 더 좁아질 것이고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튜닝하기 쉬워진다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코드가 깔끔하면 개선안들이 더 잘 떠오를 것이고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그중  어떤 튜닝이 효과가 좋을지 파악하기 쉽다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8720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4430760" y="2591755"/>
            <a:ext cx="288032" cy="219815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리팩터링</a:t>
            </a:r>
            <a:r>
              <a:rPr lang="ko-KR" altLang="en-US" dirty="0"/>
              <a:t> 자동화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974060" y="1671811"/>
            <a:ext cx="2880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Eclipse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974060" y="1922765"/>
            <a:ext cx="288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함수 추출하기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변수 추출하기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함수 이름 바꾸기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30610" y="1516434"/>
            <a:ext cx="2880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IntelliJ IDEA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83568" y="1772816"/>
            <a:ext cx="288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함수 추출하기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변수 추출 하기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algn="r"/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파라미터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동시 변경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클래스 추출 하기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5402868" y="4941688"/>
            <a:ext cx="2880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Text Editor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537718" y="5166554"/>
            <a:ext cx="190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Emacs, vim,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EditPlus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</a:p>
          <a:p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UltraEdit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Notepad++…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792968" y="5118670"/>
            <a:ext cx="2880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Visual Studio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792968" y="5369624"/>
            <a:ext cx="288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함수 추출하기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algn="r"/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이름 바꾸기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</a:p>
          <a:p>
            <a:pPr algn="r"/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 탐색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린팅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정적 분석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2555776" y="2487563"/>
            <a:ext cx="3960440" cy="2689721"/>
            <a:chOff x="2555776" y="2420888"/>
            <a:chExt cx="3960440" cy="2689721"/>
          </a:xfrm>
        </p:grpSpPr>
        <p:grpSp>
          <p:nvGrpSpPr>
            <p:cNvPr id="28" name="Group 27"/>
            <p:cNvGrpSpPr/>
            <p:nvPr/>
          </p:nvGrpSpPr>
          <p:grpSpPr>
            <a:xfrm>
              <a:off x="2771800" y="3390900"/>
              <a:ext cx="1802976" cy="1296144"/>
              <a:chOff x="2860082" y="2268017"/>
              <a:chExt cx="1711918" cy="1294234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29" name="Freeform 28"/>
              <p:cNvSpPr>
                <a:spLocks/>
              </p:cNvSpPr>
              <p:nvPr/>
            </p:nvSpPr>
            <p:spPr bwMode="auto">
              <a:xfrm>
                <a:off x="2860082" y="2310780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6BF3E"/>
                  </a:gs>
                  <a:gs pos="100000">
                    <a:srgbClr val="86BF3E">
                      <a:lumMod val="8300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0" name="Freeform 16"/>
              <p:cNvSpPr>
                <a:spLocks/>
              </p:cNvSpPr>
              <p:nvPr/>
            </p:nvSpPr>
            <p:spPr bwMode="auto">
              <a:xfrm>
                <a:off x="2860082" y="2268017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adFill>
                <a:gsLst>
                  <a:gs pos="77000">
                    <a:srgbClr val="86BF3E"/>
                  </a:gs>
                  <a:gs pos="100000">
                    <a:srgbClr val="86BF3E">
                      <a:lumMod val="46000"/>
                    </a:srgbClr>
                  </a:gs>
                </a:gsLst>
                <a:lin ang="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 flipH="1">
              <a:off x="4574776" y="3859138"/>
              <a:ext cx="1437384" cy="1251471"/>
              <a:chOff x="2860082" y="2268017"/>
              <a:chExt cx="1711918" cy="1294234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32" name="Freeform 31"/>
              <p:cNvSpPr>
                <a:spLocks/>
              </p:cNvSpPr>
              <p:nvPr/>
            </p:nvSpPr>
            <p:spPr bwMode="auto">
              <a:xfrm>
                <a:off x="2860082" y="2310780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57627"/>
                  </a:gs>
                  <a:gs pos="100000">
                    <a:srgbClr val="F57627">
                      <a:lumMod val="6600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16"/>
              <p:cNvSpPr>
                <a:spLocks/>
              </p:cNvSpPr>
              <p:nvPr/>
            </p:nvSpPr>
            <p:spPr bwMode="auto">
              <a:xfrm>
                <a:off x="2860082" y="2268017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adFill>
                <a:gsLst>
                  <a:gs pos="77000">
                    <a:srgbClr val="F57627"/>
                  </a:gs>
                  <a:gs pos="100000">
                    <a:srgbClr val="F57627">
                      <a:lumMod val="70000"/>
                    </a:srgbClr>
                  </a:gs>
                </a:gsLst>
                <a:lin ang="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2555776" y="3067050"/>
              <a:ext cx="2019000" cy="1440160"/>
              <a:chOff x="2860082" y="2268017"/>
              <a:chExt cx="1711918" cy="1294234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23" name="Freeform 22"/>
              <p:cNvSpPr>
                <a:spLocks/>
              </p:cNvSpPr>
              <p:nvPr/>
            </p:nvSpPr>
            <p:spPr bwMode="auto">
              <a:xfrm>
                <a:off x="2860082" y="2310780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B850"/>
                  </a:gs>
                  <a:gs pos="100000">
                    <a:srgbClr val="FFB850">
                      <a:lumMod val="5800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" name="Freeform 16"/>
              <p:cNvSpPr>
                <a:spLocks/>
              </p:cNvSpPr>
              <p:nvPr/>
            </p:nvSpPr>
            <p:spPr bwMode="auto">
              <a:xfrm>
                <a:off x="2860082" y="2268017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adFill>
                <a:gsLst>
                  <a:gs pos="77000">
                    <a:srgbClr val="FFB850"/>
                  </a:gs>
                  <a:gs pos="100000">
                    <a:srgbClr val="FFB850">
                      <a:lumMod val="39000"/>
                    </a:srgbClr>
                  </a:gs>
                </a:gsLst>
                <a:lin ang="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 flipH="1">
              <a:off x="4574776" y="3579961"/>
              <a:ext cx="1656184" cy="1294234"/>
              <a:chOff x="2860082" y="2268017"/>
              <a:chExt cx="1711918" cy="1294234"/>
            </a:xfrm>
            <a:gradFill>
              <a:gsLst>
                <a:gs pos="77000">
                  <a:schemeClr val="bg1"/>
                </a:gs>
                <a:gs pos="100000">
                  <a:schemeClr val="bg1">
                    <a:lumMod val="64000"/>
                  </a:schemeClr>
                </a:gs>
              </a:gsLst>
              <a:lin ang="0" scaled="1"/>
            </a:gradFill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26" name="Freeform 25"/>
              <p:cNvSpPr>
                <a:spLocks/>
              </p:cNvSpPr>
              <p:nvPr/>
            </p:nvSpPr>
            <p:spPr bwMode="auto">
              <a:xfrm>
                <a:off x="2860082" y="2310780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Freeform 16"/>
              <p:cNvSpPr>
                <a:spLocks/>
              </p:cNvSpPr>
              <p:nvPr/>
            </p:nvSpPr>
            <p:spPr bwMode="auto">
              <a:xfrm>
                <a:off x="2860082" y="2268017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2860082" y="2420888"/>
              <a:ext cx="1711918" cy="1294234"/>
              <a:chOff x="2860082" y="2268017"/>
              <a:chExt cx="1711918" cy="1294234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17" name="Freeform 16"/>
              <p:cNvSpPr>
                <a:spLocks/>
              </p:cNvSpPr>
              <p:nvPr/>
            </p:nvSpPr>
            <p:spPr bwMode="auto">
              <a:xfrm>
                <a:off x="2860082" y="2310780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>
                      <a:lumMod val="58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" name="Freeform 16"/>
              <p:cNvSpPr>
                <a:spLocks/>
              </p:cNvSpPr>
              <p:nvPr/>
            </p:nvSpPr>
            <p:spPr bwMode="auto">
              <a:xfrm>
                <a:off x="2860082" y="2268017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adFill flip="none" rotWithShape="1">
                <a:gsLst>
                  <a:gs pos="77000">
                    <a:schemeClr val="tx1">
                      <a:lumMod val="65000"/>
                      <a:lumOff val="3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 flipH="1">
              <a:off x="4572000" y="2635002"/>
              <a:ext cx="1944216" cy="1438250"/>
              <a:chOff x="2860082" y="2268017"/>
              <a:chExt cx="1711918" cy="1294234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20" name="Freeform 19"/>
              <p:cNvSpPr>
                <a:spLocks/>
              </p:cNvSpPr>
              <p:nvPr/>
            </p:nvSpPr>
            <p:spPr bwMode="auto">
              <a:xfrm>
                <a:off x="2860082" y="2310780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5BC5DD"/>
                  </a:gs>
                  <a:gs pos="100000">
                    <a:srgbClr val="5BC5DD">
                      <a:lumMod val="7400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16"/>
              <p:cNvSpPr>
                <a:spLocks/>
              </p:cNvSpPr>
              <p:nvPr/>
            </p:nvSpPr>
            <p:spPr bwMode="auto">
              <a:xfrm>
                <a:off x="2860082" y="2268017"/>
                <a:ext cx="1711918" cy="1251471"/>
              </a:xfrm>
              <a:custGeom>
                <a:avLst/>
                <a:gdLst>
                  <a:gd name="T0" fmla="*/ 194 w 798"/>
                  <a:gd name="T1" fmla="*/ 0 h 583"/>
                  <a:gd name="T2" fmla="*/ 604 w 798"/>
                  <a:gd name="T3" fmla="*/ 0 h 583"/>
                  <a:gd name="T4" fmla="*/ 798 w 798"/>
                  <a:gd name="T5" fmla="*/ 195 h 583"/>
                  <a:gd name="T6" fmla="*/ 798 w 798"/>
                  <a:gd name="T7" fmla="*/ 198 h 583"/>
                  <a:gd name="T8" fmla="*/ 798 w 798"/>
                  <a:gd name="T9" fmla="*/ 198 h 583"/>
                  <a:gd name="T10" fmla="*/ 798 w 798"/>
                  <a:gd name="T11" fmla="*/ 583 h 583"/>
                  <a:gd name="T12" fmla="*/ 604 w 798"/>
                  <a:gd name="T13" fmla="*/ 389 h 583"/>
                  <a:gd name="T14" fmla="*/ 335 w 798"/>
                  <a:gd name="T15" fmla="*/ 389 h 583"/>
                  <a:gd name="T16" fmla="*/ 194 w 798"/>
                  <a:gd name="T17" fmla="*/ 389 h 583"/>
                  <a:gd name="T18" fmla="*/ 0 w 798"/>
                  <a:gd name="T19" fmla="*/ 195 h 583"/>
                  <a:gd name="T20" fmla="*/ 194 w 798"/>
                  <a:gd name="T21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8" h="583">
                    <a:moveTo>
                      <a:pt x="194" y="0"/>
                    </a:moveTo>
                    <a:cubicBezTo>
                      <a:pt x="199" y="0"/>
                      <a:pt x="599" y="0"/>
                      <a:pt x="604" y="0"/>
                    </a:cubicBezTo>
                    <a:cubicBezTo>
                      <a:pt x="711" y="0"/>
                      <a:pt x="798" y="87"/>
                      <a:pt x="798" y="195"/>
                    </a:cubicBezTo>
                    <a:cubicBezTo>
                      <a:pt x="798" y="196"/>
                      <a:pt x="798" y="197"/>
                      <a:pt x="798" y="198"/>
                    </a:cubicBezTo>
                    <a:cubicBezTo>
                      <a:pt x="798" y="198"/>
                      <a:pt x="798" y="198"/>
                      <a:pt x="798" y="198"/>
                    </a:cubicBezTo>
                    <a:cubicBezTo>
                      <a:pt x="798" y="583"/>
                      <a:pt x="798" y="583"/>
                      <a:pt x="798" y="583"/>
                    </a:cubicBezTo>
                    <a:cubicBezTo>
                      <a:pt x="798" y="476"/>
                      <a:pt x="711" y="389"/>
                      <a:pt x="604" y="389"/>
                    </a:cubicBezTo>
                    <a:cubicBezTo>
                      <a:pt x="600" y="389"/>
                      <a:pt x="452" y="389"/>
                      <a:pt x="335" y="389"/>
                    </a:cubicBezTo>
                    <a:cubicBezTo>
                      <a:pt x="259" y="389"/>
                      <a:pt x="196" y="389"/>
                      <a:pt x="194" y="389"/>
                    </a:cubicBezTo>
                    <a:cubicBezTo>
                      <a:pt x="87" y="389"/>
                      <a:pt x="0" y="302"/>
                      <a:pt x="0" y="195"/>
                    </a:cubicBezTo>
                    <a:cubicBezTo>
                      <a:pt x="0" y="87"/>
                      <a:pt x="87" y="0"/>
                      <a:pt x="194" y="0"/>
                    </a:cubicBezTo>
                    <a:close/>
                  </a:path>
                </a:pathLst>
              </a:custGeom>
              <a:gradFill>
                <a:gsLst>
                  <a:gs pos="77000">
                    <a:srgbClr val="5BC5DD"/>
                  </a:gs>
                  <a:gs pos="100000">
                    <a:srgbClr val="5BC5DD">
                      <a:lumMod val="60000"/>
                    </a:srgbClr>
                  </a:gs>
                </a:gsLst>
                <a:lin ang="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83" name="TextBox 82"/>
            <p:cNvSpPr txBox="1"/>
            <p:nvPr/>
          </p:nvSpPr>
          <p:spPr>
            <a:xfrm>
              <a:off x="3521930" y="2612628"/>
              <a:ext cx="11220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IntelliJ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</a:rPr>
                <a:t>IDEA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3305906" y="3604771"/>
              <a:ext cx="11220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Visual Studio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649701" y="2967925"/>
              <a:ext cx="11220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Eclipse</a:t>
              </a: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4461789" y="3891171"/>
              <a:ext cx="112207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Emacs</a:t>
              </a:r>
            </a:p>
          </p:txBody>
        </p:sp>
      </p:grpSp>
      <p:cxnSp>
        <p:nvCxnSpPr>
          <p:cNvPr id="15" name="Elbow Connector 14"/>
          <p:cNvCxnSpPr/>
          <p:nvPr/>
        </p:nvCxnSpPr>
        <p:spPr>
          <a:xfrm rot="5400000" flipH="1" flipV="1">
            <a:off x="4730186" y="1904891"/>
            <a:ext cx="1162000" cy="1011456"/>
          </a:xfrm>
          <a:prstGeom prst="bentConnector3">
            <a:avLst>
              <a:gd name="adj1" fmla="val 100002"/>
            </a:avLst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 rot="16200000" flipV="1">
            <a:off x="3463698" y="1881405"/>
            <a:ext cx="1029865" cy="610680"/>
          </a:xfrm>
          <a:prstGeom prst="bentConnector3">
            <a:avLst>
              <a:gd name="adj1" fmla="val 99943"/>
            </a:avLst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/>
          <p:cNvCxnSpPr/>
          <p:nvPr/>
        </p:nvCxnSpPr>
        <p:spPr>
          <a:xfrm rot="5400000" flipH="1" flipV="1">
            <a:off x="3452295" y="4424142"/>
            <a:ext cx="1288653" cy="374697"/>
          </a:xfrm>
          <a:prstGeom prst="bentConnector3">
            <a:avLst>
              <a:gd name="adj1" fmla="val 477"/>
            </a:avLst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/>
          <p:nvPr/>
        </p:nvCxnSpPr>
        <p:spPr>
          <a:xfrm rot="16200000" flipV="1">
            <a:off x="4659243" y="4461350"/>
            <a:ext cx="780441" cy="488011"/>
          </a:xfrm>
          <a:prstGeom prst="bentConnector3">
            <a:avLst>
              <a:gd name="adj1" fmla="val -1259"/>
            </a:avLst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래픽 2">
            <a:extLst>
              <a:ext uri="{FF2B5EF4-FFF2-40B4-BE49-F238E27FC236}">
                <a16:creationId xmlns:a16="http://schemas.microsoft.com/office/drawing/2014/main" id="{3CC2DB97-13D8-A148-9127-AE0B4DAB8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20874" y="2676160"/>
            <a:ext cx="416365" cy="41636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F856CB1-5CD7-424C-BB0B-503615374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792" y="3356992"/>
            <a:ext cx="584756" cy="58475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0BD690C-D453-884B-9D37-D867733F7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1345" y="3817811"/>
            <a:ext cx="538096" cy="54821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1F3FAB1-2FE9-984E-A67A-1FE9D66493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2054" y="2852936"/>
            <a:ext cx="600146" cy="600146"/>
          </a:xfrm>
          <a:prstGeom prst="rect">
            <a:avLst/>
          </a:prstGeom>
        </p:spPr>
      </p:pic>
      <p:sp>
        <p:nvSpPr>
          <p:cNvPr id="16" name="곱하기 15">
            <a:extLst>
              <a:ext uri="{FF2B5EF4-FFF2-40B4-BE49-F238E27FC236}">
                <a16:creationId xmlns:a16="http://schemas.microsoft.com/office/drawing/2014/main" id="{07A857DB-8C7B-A749-9B91-95D44745CBCF}"/>
              </a:ext>
            </a:extLst>
          </p:cNvPr>
          <p:cNvSpPr/>
          <p:nvPr/>
        </p:nvSpPr>
        <p:spPr>
          <a:xfrm>
            <a:off x="5837690" y="4747423"/>
            <a:ext cx="1031850" cy="1181838"/>
          </a:xfrm>
          <a:prstGeom prst="mathMultiply">
            <a:avLst/>
          </a:prstGeom>
          <a:solidFill>
            <a:srgbClr val="FF00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2294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 dirty="0">
              <a:latin typeface="+mn-ea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952156" y="2300088"/>
            <a:ext cx="1224137" cy="628710"/>
            <a:chOff x="1428031" y="3157338"/>
            <a:chExt cx="1224137" cy="628710"/>
          </a:xfrm>
        </p:grpSpPr>
        <p:sp>
          <p:nvSpPr>
            <p:cNvPr id="31" name="TextBox 30"/>
            <p:cNvSpPr txBox="1"/>
            <p:nvPr/>
          </p:nvSpPr>
          <p:spPr>
            <a:xfrm>
              <a:off x="1428032" y="3157338"/>
              <a:ext cx="12241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rgbClr val="F57627"/>
                  </a:solidFill>
                  <a:latin typeface="Calibri" pitchFamily="34" charset="0"/>
                  <a:cs typeface="Calibri" pitchFamily="34" charset="0"/>
                </a:rPr>
                <a:t>BRAIN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428031" y="3385938"/>
              <a:ext cx="12241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STORM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926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목차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</a:t>
            </a:r>
            <a:r>
              <a:rPr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장</a:t>
            </a:r>
            <a:r>
              <a:rPr lang="en-US" altLang="ko-KR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r>
              <a:rPr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16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리팩터링</a:t>
            </a:r>
            <a:r>
              <a:rPr lang="ko-KR" altLang="en-US" sz="1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원칙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1519746" y="1881445"/>
            <a:ext cx="6102833" cy="2043158"/>
            <a:chOff x="1519746" y="2192846"/>
            <a:chExt cx="6102833" cy="2472219"/>
          </a:xfrm>
        </p:grpSpPr>
        <p:sp>
          <p:nvSpPr>
            <p:cNvPr id="2" name="Rectangle 1"/>
            <p:cNvSpPr/>
            <p:nvPr/>
          </p:nvSpPr>
          <p:spPr>
            <a:xfrm>
              <a:off x="1519746" y="2192846"/>
              <a:ext cx="6076590" cy="5996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1547664" y="3106961"/>
              <a:ext cx="6048672" cy="5996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1547664" y="4065387"/>
              <a:ext cx="6070740" cy="5996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521421" y="2192846"/>
              <a:ext cx="242267" cy="599678"/>
            </a:xfrm>
            <a:prstGeom prst="rect">
              <a:avLst/>
            </a:prstGeom>
            <a:solidFill>
              <a:srgbClr val="86BF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355744" y="2192846"/>
              <a:ext cx="242267" cy="599678"/>
            </a:xfrm>
            <a:prstGeom prst="rect">
              <a:avLst/>
            </a:prstGeom>
            <a:solidFill>
              <a:srgbClr val="86BF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519746" y="3106961"/>
              <a:ext cx="242267" cy="599679"/>
            </a:xfrm>
            <a:prstGeom prst="rect">
              <a:avLst/>
            </a:prstGeom>
            <a:solidFill>
              <a:srgbClr val="5BC5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354069" y="3106961"/>
              <a:ext cx="242267" cy="599679"/>
            </a:xfrm>
            <a:prstGeom prst="rect">
              <a:avLst/>
            </a:prstGeom>
            <a:solidFill>
              <a:srgbClr val="5BC5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523281" y="4065386"/>
              <a:ext cx="242267" cy="599678"/>
            </a:xfrm>
            <a:prstGeom prst="rect">
              <a:avLst/>
            </a:prstGeom>
            <a:solidFill>
              <a:srgbClr val="F576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380312" y="4065386"/>
              <a:ext cx="242267" cy="599678"/>
            </a:xfrm>
            <a:prstGeom prst="rect">
              <a:avLst/>
            </a:prstGeom>
            <a:solidFill>
              <a:srgbClr val="F576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907704" y="1844824"/>
            <a:ext cx="715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86BF3E"/>
                </a:solidFill>
                <a:latin typeface="Calibri" pitchFamily="34" charset="0"/>
                <a:cs typeface="Calibri" pitchFamily="34" charset="0"/>
              </a:rPr>
              <a:t>01</a:t>
            </a:r>
            <a:endParaRPr lang="ko-KR" altLang="en-US" sz="2800" b="1" dirty="0">
              <a:solidFill>
                <a:srgbClr val="86BF3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77816" y="1997076"/>
            <a:ext cx="4464496" cy="279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리팩터링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정의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835696" y="2636912"/>
            <a:ext cx="715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5BC5DD"/>
                </a:solidFill>
                <a:latin typeface="Calibri" pitchFamily="34" charset="0"/>
                <a:cs typeface="Calibri" pitchFamily="34" charset="0"/>
              </a:rPr>
              <a:t>02</a:t>
            </a:r>
            <a:endParaRPr lang="ko-KR" altLang="en-US" sz="2800" b="1" dirty="0">
              <a:solidFill>
                <a:srgbClr val="5BC5DD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562642" y="2765542"/>
            <a:ext cx="33542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리팩터링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하는 이유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875400" y="3429000"/>
            <a:ext cx="715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F57627"/>
                </a:solidFill>
                <a:latin typeface="Calibri" pitchFamily="34" charset="0"/>
                <a:cs typeface="Calibri" pitchFamily="34" charset="0"/>
              </a:rPr>
              <a:t>03</a:t>
            </a:r>
            <a:endParaRPr lang="ko-KR" altLang="en-US" sz="2800" b="1" dirty="0">
              <a:solidFill>
                <a:srgbClr val="F57627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638175" y="3522494"/>
            <a:ext cx="4464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언제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해야 할까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5" name="Group 26">
            <a:extLst>
              <a:ext uri="{FF2B5EF4-FFF2-40B4-BE49-F238E27FC236}">
                <a16:creationId xmlns:a16="http://schemas.microsoft.com/office/drawing/2014/main" id="{874B3612-D554-3B49-86F0-8AAD04109B54}"/>
              </a:ext>
            </a:extLst>
          </p:cNvPr>
          <p:cNvGrpSpPr/>
          <p:nvPr/>
        </p:nvGrpSpPr>
        <p:grpSpPr>
          <a:xfrm>
            <a:off x="1532030" y="4213475"/>
            <a:ext cx="6078265" cy="1447773"/>
            <a:chOff x="1519746" y="2192846"/>
            <a:chExt cx="6078265" cy="1751806"/>
          </a:xfrm>
        </p:grpSpPr>
        <p:sp>
          <p:nvSpPr>
            <p:cNvPr id="47" name="Rectangle 1">
              <a:extLst>
                <a:ext uri="{FF2B5EF4-FFF2-40B4-BE49-F238E27FC236}">
                  <a16:creationId xmlns:a16="http://schemas.microsoft.com/office/drawing/2014/main" id="{0DFD3C81-1638-6F4C-9E0E-98B931259A8C}"/>
                </a:ext>
              </a:extLst>
            </p:cNvPr>
            <p:cNvSpPr/>
            <p:nvPr/>
          </p:nvSpPr>
          <p:spPr>
            <a:xfrm>
              <a:off x="1547618" y="2192846"/>
              <a:ext cx="6026650" cy="5996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48" name="Rectangle 5">
              <a:extLst>
                <a:ext uri="{FF2B5EF4-FFF2-40B4-BE49-F238E27FC236}">
                  <a16:creationId xmlns:a16="http://schemas.microsoft.com/office/drawing/2014/main" id="{07D893C0-DF97-B44C-B43A-51734BF2459C}"/>
                </a:ext>
              </a:extLst>
            </p:cNvPr>
            <p:cNvSpPr/>
            <p:nvPr/>
          </p:nvSpPr>
          <p:spPr>
            <a:xfrm>
              <a:off x="1547664" y="3344974"/>
              <a:ext cx="6048672" cy="5996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52" name="Rectangle 13">
              <a:extLst>
                <a:ext uri="{FF2B5EF4-FFF2-40B4-BE49-F238E27FC236}">
                  <a16:creationId xmlns:a16="http://schemas.microsoft.com/office/drawing/2014/main" id="{FC6A6D30-0A23-CD40-A34B-FD5947AB3569}"/>
                </a:ext>
              </a:extLst>
            </p:cNvPr>
            <p:cNvSpPr/>
            <p:nvPr/>
          </p:nvSpPr>
          <p:spPr>
            <a:xfrm>
              <a:off x="1521421" y="2192846"/>
              <a:ext cx="242267" cy="599678"/>
            </a:xfrm>
            <a:prstGeom prst="rect">
              <a:avLst/>
            </a:prstGeom>
            <a:solidFill>
              <a:srgbClr val="86BF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53" name="Rectangle 14">
              <a:extLst>
                <a:ext uri="{FF2B5EF4-FFF2-40B4-BE49-F238E27FC236}">
                  <a16:creationId xmlns:a16="http://schemas.microsoft.com/office/drawing/2014/main" id="{13781D61-213F-9342-BEAF-698824C53D37}"/>
                </a:ext>
              </a:extLst>
            </p:cNvPr>
            <p:cNvSpPr/>
            <p:nvPr/>
          </p:nvSpPr>
          <p:spPr>
            <a:xfrm>
              <a:off x="7355744" y="2192846"/>
              <a:ext cx="242267" cy="599678"/>
            </a:xfrm>
            <a:prstGeom prst="rect">
              <a:avLst/>
            </a:prstGeom>
            <a:solidFill>
              <a:srgbClr val="86BF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54" name="Rectangle 15">
              <a:extLst>
                <a:ext uri="{FF2B5EF4-FFF2-40B4-BE49-F238E27FC236}">
                  <a16:creationId xmlns:a16="http://schemas.microsoft.com/office/drawing/2014/main" id="{104F4693-BFC1-E44D-B100-0C071538ACBD}"/>
                </a:ext>
              </a:extLst>
            </p:cNvPr>
            <p:cNvSpPr/>
            <p:nvPr/>
          </p:nvSpPr>
          <p:spPr>
            <a:xfrm>
              <a:off x="1519746" y="3342903"/>
              <a:ext cx="242267" cy="599677"/>
            </a:xfrm>
            <a:prstGeom prst="rect">
              <a:avLst/>
            </a:prstGeom>
            <a:solidFill>
              <a:srgbClr val="5BC5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sp>
          <p:nvSpPr>
            <p:cNvPr id="55" name="Rectangle 16">
              <a:extLst>
                <a:ext uri="{FF2B5EF4-FFF2-40B4-BE49-F238E27FC236}">
                  <a16:creationId xmlns:a16="http://schemas.microsoft.com/office/drawing/2014/main" id="{0FC7A7A6-2644-F24F-A6EC-9DAD90EAD2DF}"/>
                </a:ext>
              </a:extLst>
            </p:cNvPr>
            <p:cNvSpPr/>
            <p:nvPr/>
          </p:nvSpPr>
          <p:spPr>
            <a:xfrm>
              <a:off x="7354069" y="3342903"/>
              <a:ext cx="242267" cy="599678"/>
            </a:xfrm>
            <a:prstGeom prst="rect">
              <a:avLst/>
            </a:prstGeom>
            <a:solidFill>
              <a:srgbClr val="5BC5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43C9722F-8AA4-A042-921D-1F2D410E0807}"/>
              </a:ext>
            </a:extLst>
          </p:cNvPr>
          <p:cNvSpPr txBox="1"/>
          <p:nvPr/>
        </p:nvSpPr>
        <p:spPr>
          <a:xfrm>
            <a:off x="2586751" y="4314582"/>
            <a:ext cx="4464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시 고려할 문제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FF919A8-5791-884E-8E08-47EE65012C9C}"/>
              </a:ext>
            </a:extLst>
          </p:cNvPr>
          <p:cNvSpPr txBox="1"/>
          <p:nvPr/>
        </p:nvSpPr>
        <p:spPr>
          <a:xfrm>
            <a:off x="2555776" y="5241259"/>
            <a:ext cx="4464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리팩터링과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성능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0EF23DF-5B19-1540-8684-CE6BF1D88826}"/>
              </a:ext>
            </a:extLst>
          </p:cNvPr>
          <p:cNvSpPr txBox="1"/>
          <p:nvPr/>
        </p:nvSpPr>
        <p:spPr>
          <a:xfrm>
            <a:off x="1839887" y="4201924"/>
            <a:ext cx="715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86BF3E"/>
                </a:solidFill>
                <a:latin typeface="Calibri" pitchFamily="34" charset="0"/>
                <a:cs typeface="Calibri" pitchFamily="34" charset="0"/>
              </a:rPr>
              <a:t>04</a:t>
            </a:r>
            <a:endParaRPr lang="ko-KR" altLang="en-US" sz="2800" b="1" dirty="0">
              <a:solidFill>
                <a:srgbClr val="86BF3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CE1984D-C323-8D4F-B954-7DADF490F2EB}"/>
              </a:ext>
            </a:extLst>
          </p:cNvPr>
          <p:cNvSpPr txBox="1"/>
          <p:nvPr/>
        </p:nvSpPr>
        <p:spPr>
          <a:xfrm>
            <a:off x="1825379" y="5147455"/>
            <a:ext cx="715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5BC5DD"/>
                </a:solidFill>
                <a:latin typeface="Calibri" pitchFamily="34" charset="0"/>
                <a:cs typeface="Calibri" pitchFamily="34" charset="0"/>
              </a:rPr>
              <a:t>05</a:t>
            </a:r>
            <a:endParaRPr lang="ko-KR" altLang="en-US" sz="2800" b="1" dirty="0">
              <a:solidFill>
                <a:srgbClr val="5BC5DD"/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694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리팩터링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정의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755576" y="1994172"/>
            <a:ext cx="7873255" cy="2669628"/>
            <a:chOff x="827584" y="2415556"/>
            <a:chExt cx="1800200" cy="2669628"/>
          </a:xfrm>
        </p:grpSpPr>
        <p:sp>
          <p:nvSpPr>
            <p:cNvPr id="31" name="Rounded Rectangle 30"/>
            <p:cNvSpPr/>
            <p:nvPr/>
          </p:nvSpPr>
          <p:spPr>
            <a:xfrm>
              <a:off x="827584" y="2492896"/>
              <a:ext cx="1800200" cy="2592288"/>
            </a:xfrm>
            <a:prstGeom prst="roundRect">
              <a:avLst>
                <a:gd name="adj" fmla="val 608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Rounded Rectangle 8"/>
            <p:cNvSpPr/>
            <p:nvPr/>
          </p:nvSpPr>
          <p:spPr>
            <a:xfrm>
              <a:off x="827584" y="2415556"/>
              <a:ext cx="1800200" cy="581397"/>
            </a:xfrm>
            <a:custGeom>
              <a:avLst/>
              <a:gdLst/>
              <a:ahLst/>
              <a:cxnLst/>
              <a:rect l="l" t="t" r="r" b="b"/>
              <a:pathLst>
                <a:path w="1800200" h="581397">
                  <a:moveTo>
                    <a:pt x="109524" y="0"/>
                  </a:moveTo>
                  <a:lnTo>
                    <a:pt x="1690676" y="0"/>
                  </a:lnTo>
                  <a:cubicBezTo>
                    <a:pt x="1751164" y="0"/>
                    <a:pt x="1800200" y="49036"/>
                    <a:pt x="1800200" y="109524"/>
                  </a:cubicBezTo>
                  <a:lnTo>
                    <a:pt x="1800200" y="581397"/>
                  </a:lnTo>
                  <a:lnTo>
                    <a:pt x="0" y="581397"/>
                  </a:lnTo>
                  <a:lnTo>
                    <a:pt x="0" y="109524"/>
                  </a:lnTo>
                  <a:cubicBezTo>
                    <a:pt x="0" y="49036"/>
                    <a:pt x="49036" y="0"/>
                    <a:pt x="109524" y="0"/>
                  </a:cubicBezTo>
                  <a:close/>
                </a:path>
              </a:pathLst>
            </a:custGeom>
            <a:solidFill>
              <a:srgbClr val="F576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27584" y="3201620"/>
              <a:ext cx="1800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27584" y="3329485"/>
              <a:ext cx="18002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[</a:t>
              </a:r>
              <a:r>
                <a:rPr lang="ko-KR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명사</a:t>
              </a:r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]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소프트웨어의 겉보기 동작은 그대로 유지한 채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코드를 이해하고 수정하기 쉽도록 내부 구조를 변경 하는 기법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[</a:t>
              </a:r>
              <a:r>
                <a:rPr lang="ko-KR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동사</a:t>
              </a:r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]</a:t>
              </a:r>
              <a:r>
                <a:rPr lang="ko-KR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소프트웨어의 겉보기 동작은 그대로 유지한 채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여러가지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리팩터링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기법을 적용해서 소프트웨어를 재구성 하다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pic>
        <p:nvPicPr>
          <p:cNvPr id="41" name="Picture 38">
            <a:extLst>
              <a:ext uri="{FF2B5EF4-FFF2-40B4-BE49-F238E27FC236}">
                <a16:creationId xmlns:a16="http://schemas.microsoft.com/office/drawing/2014/main" id="{6C1FC923-AA37-934E-A5EB-9A9BB2852D4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014" t="12458" r="29776" b="15653"/>
          <a:stretch/>
        </p:blipFill>
        <p:spPr>
          <a:xfrm>
            <a:off x="8028384" y="2094868"/>
            <a:ext cx="443291" cy="39802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17E06DB-C385-9F49-A78D-1DA3375D53DE}"/>
              </a:ext>
            </a:extLst>
          </p:cNvPr>
          <p:cNvSpPr/>
          <p:nvPr/>
        </p:nvSpPr>
        <p:spPr>
          <a:xfrm>
            <a:off x="827584" y="2041684"/>
            <a:ext cx="208823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Refactoring</a:t>
            </a:r>
            <a:endParaRPr lang="ko-KR" altLang="en-US" sz="2800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CEB7EA-F545-4A7A-9794-AFA8614A4A5B}"/>
              </a:ext>
            </a:extLst>
          </p:cNvPr>
          <p:cNvSpPr txBox="1"/>
          <p:nvPr/>
        </p:nvSpPr>
        <p:spPr>
          <a:xfrm>
            <a:off x="755575" y="5301208"/>
            <a:ext cx="7716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누군가 </a:t>
            </a:r>
            <a:r>
              <a:rPr lang="en-US" altLang="ko-KR" sz="14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  <a:r>
              <a:rPr lang="ko-KR" altLang="en-US" sz="1400" b="1" i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리팩터링</a:t>
            </a:r>
            <a:r>
              <a:rPr lang="ko-KR" altLang="en-US" sz="14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하다가 코드가 깨져서 며칠이나 고생했다＂ 라고 한다면</a:t>
            </a:r>
            <a:r>
              <a:rPr lang="en-US" altLang="ko-KR" sz="14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</a:p>
          <a:p>
            <a:pPr algn="ctr"/>
            <a:r>
              <a:rPr lang="ko-KR" altLang="en-US" sz="14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십중팔구 </a:t>
            </a:r>
            <a:r>
              <a:rPr lang="ko-KR" altLang="en-US" sz="1400" b="1" i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리팩터링</a:t>
            </a:r>
            <a:r>
              <a:rPr lang="ko-KR" altLang="en-US" sz="14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ko-KR" altLang="en-US" sz="1400" b="1" i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한것이</a:t>
            </a:r>
            <a:r>
              <a:rPr lang="ko-KR" altLang="en-US" sz="14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아니다</a:t>
            </a:r>
            <a:r>
              <a:rPr lang="en-US" altLang="ko-KR" sz="1400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ko-KR" altLang="en-US" sz="1400" b="1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867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두 개의 모자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39552" y="908720"/>
            <a:ext cx="8604448" cy="864096"/>
          </a:xfrm>
        </p:spPr>
        <p:txBody>
          <a:bodyPr/>
          <a:lstStyle/>
          <a:p>
            <a:r>
              <a:rPr lang="ko-KR" altLang="en-US" dirty="0"/>
              <a:t>전체 작업 시간이 </a:t>
            </a:r>
            <a:r>
              <a:rPr lang="en-US" altLang="ko-KR" dirty="0"/>
              <a:t>10</a:t>
            </a:r>
            <a:r>
              <a:rPr lang="ko-KR" altLang="en-US" dirty="0"/>
              <a:t>분 정도로 짧다고 해도</a:t>
            </a:r>
            <a:r>
              <a:rPr lang="en-US" altLang="ko-KR" dirty="0"/>
              <a:t>,</a:t>
            </a:r>
            <a:r>
              <a:rPr lang="ko-KR" altLang="en-US" dirty="0"/>
              <a:t> 항상 내가 쓰고 있는 모자가 어떤 것인지 </a:t>
            </a:r>
            <a:endParaRPr lang="en-US" altLang="ko-KR" dirty="0"/>
          </a:p>
          <a:p>
            <a:r>
              <a:rPr lang="ko-KR" altLang="en-US" dirty="0"/>
              <a:t>그에 따른 미묘한 작업 방식의 차이를 분명하게 인식해야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435459" y="1628800"/>
            <a:ext cx="2151739" cy="4122173"/>
            <a:chOff x="629270" y="1628800"/>
            <a:chExt cx="2151739" cy="4122173"/>
          </a:xfrm>
        </p:grpSpPr>
        <p:grpSp>
          <p:nvGrpSpPr>
            <p:cNvPr id="14" name="Group 13"/>
            <p:cNvGrpSpPr/>
            <p:nvPr/>
          </p:nvGrpSpPr>
          <p:grpSpPr>
            <a:xfrm>
              <a:off x="872755" y="2280596"/>
              <a:ext cx="1584177" cy="1584177"/>
              <a:chOff x="899591" y="1902000"/>
              <a:chExt cx="1250671" cy="1250671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899591" y="1902000"/>
                <a:ext cx="1250671" cy="1250671"/>
              </a:xfrm>
              <a:prstGeom prst="ellipse">
                <a:avLst/>
              </a:prstGeom>
              <a:solidFill>
                <a:srgbClr val="5BC5D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016229" y="2018638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629270" y="4077072"/>
              <a:ext cx="2151739" cy="1673901"/>
              <a:chOff x="629270" y="4094291"/>
              <a:chExt cx="2151739" cy="1673901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683568" y="4094291"/>
                <a:ext cx="196255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기능 추가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629270" y="4383197"/>
                <a:ext cx="2151739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기능을 추가 할 때는</a:t>
                </a:r>
                <a:endPara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  <a:p>
                <a:pPr algn="ctr"/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‘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기능 추가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’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모자를 쓰고</a:t>
                </a:r>
                <a:endPara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  <a:p>
                <a:pPr algn="ctr"/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기존 코드는 절대 건드리지 않고 새 기능을 추가하기만 한다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진척도는 테스트를 추가해서 통과하는지 확인하는 방식으로 측정한다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189191" y="1628800"/>
              <a:ext cx="9513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3200" b="1" dirty="0">
                <a:ln w="12700">
                  <a:solidFill>
                    <a:schemeClr val="bg1"/>
                  </a:solidFill>
                </a:ln>
                <a:solidFill>
                  <a:srgbClr val="5BC5DD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502505" y="1628800"/>
            <a:ext cx="1962551" cy="4249836"/>
            <a:chOff x="4660296" y="1628800"/>
            <a:chExt cx="1962551" cy="4249836"/>
          </a:xfrm>
        </p:grpSpPr>
        <p:grpSp>
          <p:nvGrpSpPr>
            <p:cNvPr id="22" name="Group 21"/>
            <p:cNvGrpSpPr/>
            <p:nvPr/>
          </p:nvGrpSpPr>
          <p:grpSpPr>
            <a:xfrm>
              <a:off x="4660296" y="1628800"/>
              <a:ext cx="1962551" cy="4249836"/>
              <a:chOff x="683568" y="1628800"/>
              <a:chExt cx="1962551" cy="4249836"/>
            </a:xfrm>
          </p:grpSpPr>
          <p:grpSp>
            <p:nvGrpSpPr>
              <p:cNvPr id="23" name="Group 22"/>
              <p:cNvGrpSpPr/>
              <p:nvPr/>
            </p:nvGrpSpPr>
            <p:grpSpPr>
              <a:xfrm>
                <a:off x="872755" y="2280596"/>
                <a:ext cx="1584177" cy="1584177"/>
                <a:chOff x="899591" y="1902000"/>
                <a:chExt cx="1250671" cy="1250671"/>
              </a:xfrm>
            </p:grpSpPr>
            <p:sp>
              <p:nvSpPr>
                <p:cNvPr id="29" name="Oval 28"/>
                <p:cNvSpPr/>
                <p:nvPr/>
              </p:nvSpPr>
              <p:spPr>
                <a:xfrm>
                  <a:off x="899591" y="1902000"/>
                  <a:ext cx="1250671" cy="1250671"/>
                </a:xfrm>
                <a:prstGeom prst="ellipse">
                  <a:avLst/>
                </a:prstGeom>
                <a:solidFill>
                  <a:srgbClr val="FFB850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Oval 29"/>
                <p:cNvSpPr/>
                <p:nvPr/>
              </p:nvSpPr>
              <p:spPr>
                <a:xfrm>
                  <a:off x="1016229" y="2018638"/>
                  <a:ext cx="1017395" cy="101739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lumMod val="87000"/>
                      </a:schemeClr>
                    </a:gs>
                    <a:gs pos="100000">
                      <a:schemeClr val="bg1"/>
                    </a:gs>
                  </a:gsLst>
                  <a:lin ang="8100000" scaled="1"/>
                  <a:tileRect/>
                </a:gradFill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>
                <a:off x="683568" y="4077072"/>
                <a:ext cx="1962551" cy="1801564"/>
                <a:chOff x="683568" y="4094291"/>
                <a:chExt cx="1962551" cy="1801564"/>
              </a:xfrm>
            </p:grpSpPr>
            <p:sp>
              <p:nvSpPr>
                <p:cNvPr id="27" name="TextBox 26"/>
                <p:cNvSpPr txBox="1"/>
                <p:nvPr/>
              </p:nvSpPr>
              <p:spPr>
                <a:xfrm>
                  <a:off x="683568" y="4094291"/>
                  <a:ext cx="196255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400" b="1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Calibri" pitchFamily="34" charset="0"/>
                      <a:cs typeface="Calibri" pitchFamily="34" charset="0"/>
                    </a:rPr>
                    <a:t>리팩터링</a:t>
                  </a:r>
                  <a:endParaRPr lang="ko-KR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  <p:sp>
              <p:nvSpPr>
                <p:cNvPr id="28" name="TextBox 27"/>
                <p:cNvSpPr txBox="1"/>
                <p:nvPr/>
              </p:nvSpPr>
              <p:spPr>
                <a:xfrm>
                  <a:off x="683568" y="4326195"/>
                  <a:ext cx="1962551" cy="15696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2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리팩터링</a:t>
                  </a:r>
                  <a:r>
                    <a:rPr lang="ko-KR" altLang="en-US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 할 때는</a:t>
                  </a:r>
                  <a:endPara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  <a:p>
                  <a:pPr algn="ctr"/>
                  <a:r>
                    <a:rPr lang="en-US" altLang="ko-KR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‘</a:t>
                  </a:r>
                  <a:r>
                    <a:rPr lang="ko-KR" altLang="en-US" sz="12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리팩터링</a:t>
                  </a:r>
                  <a:r>
                    <a:rPr lang="en-US" altLang="ko-KR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’</a:t>
                  </a:r>
                  <a:r>
                    <a:rPr lang="ko-KR" altLang="en-US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 모자를 쓰고 </a:t>
                  </a:r>
                  <a:endPara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  <a:p>
                  <a:pPr algn="ctr"/>
                  <a:r>
                    <a:rPr lang="ko-KR" altLang="en-US" sz="12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기능추가는</a:t>
                  </a:r>
                  <a:r>
                    <a:rPr lang="ko-KR" altLang="en-US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 절대 하지 않기로 다짐한 뒤 오로지 코드 </a:t>
                  </a:r>
                  <a:r>
                    <a:rPr lang="ko-KR" altLang="en-US" sz="12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재구성에만</a:t>
                  </a:r>
                  <a:r>
                    <a:rPr lang="ko-KR" altLang="en-US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 전념 한다</a:t>
                  </a:r>
                  <a:r>
                    <a:rPr lang="en-US" altLang="ko-KR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.</a:t>
                  </a:r>
                </a:p>
                <a:p>
                  <a:pPr algn="ctr"/>
                  <a:r>
                    <a:rPr lang="ko-KR" altLang="en-US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부득이 인터페이스를 변경해야 할 때만 기존 테스트를 수정한다</a:t>
                  </a:r>
                  <a:r>
                    <a:rPr lang="en-US" altLang="ko-KR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.</a:t>
                  </a:r>
                  <a:endPara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</p:grpSp>
          <p:sp>
            <p:nvSpPr>
              <p:cNvPr id="25" name="TextBox 24"/>
              <p:cNvSpPr txBox="1"/>
              <p:nvPr/>
            </p:nvSpPr>
            <p:spPr>
              <a:xfrm>
                <a:off x="1189191" y="1628800"/>
                <a:ext cx="95130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ko-KR" altLang="en-US" sz="3200" b="1" dirty="0">
                  <a:ln w="12700">
                    <a:solidFill>
                      <a:schemeClr val="bg1"/>
                    </a:solidFill>
                  </a:ln>
                  <a:solidFill>
                    <a:srgbClr val="FFB850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pic>
          <p:nvPicPr>
            <p:cNvPr id="41" name="Picture 47" descr="F:\002-KIMS BUSINESS\007-bizdesign.tv\000-PPT FOR KMONG\PNG-아이콘\001-비즈니스\수정\폴더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545" y="2858218"/>
              <a:ext cx="600052" cy="468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5BA10367-4A93-324A-8F32-147EED394006}"/>
              </a:ext>
            </a:extLst>
          </p:cNvPr>
          <p:cNvSpPr txBox="1"/>
          <p:nvPr/>
        </p:nvSpPr>
        <p:spPr>
          <a:xfrm>
            <a:off x="4001754" y="2800263"/>
            <a:ext cx="951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ln w="12700">
                  <a:solidFill>
                    <a:schemeClr val="bg1"/>
                  </a:solidFill>
                </a:ln>
                <a:solidFill>
                  <a:srgbClr val="F57627"/>
                </a:solidFill>
                <a:latin typeface="Calibri" pitchFamily="34" charset="0"/>
                <a:cs typeface="Calibri" pitchFamily="34" charset="0"/>
              </a:rPr>
              <a:t>VS</a:t>
            </a:r>
            <a:endParaRPr lang="ko-KR" altLang="en-US" sz="3200" b="1" dirty="0">
              <a:ln w="12700">
                <a:solidFill>
                  <a:schemeClr val="bg1"/>
                </a:solidFill>
              </a:ln>
              <a:solidFill>
                <a:srgbClr val="F57627"/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47" name="Picture 45" descr="F:\002-KIMS BUSINESS\007-bizdesign.tv\000-PPT FOR KMONG\PNG-아이콘\001-비즈니스\수정\톱니바퀴.png">
            <a:extLst>
              <a:ext uri="{FF2B5EF4-FFF2-40B4-BE49-F238E27FC236}">
                <a16:creationId xmlns:a16="http://schemas.microsoft.com/office/drawing/2014/main" id="{2D3D0190-CE18-864E-B129-0AA7DEBAB0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800263"/>
            <a:ext cx="631186" cy="620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4648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리팩터링</a:t>
            </a:r>
            <a:r>
              <a:rPr lang="ko-KR" altLang="en-US" dirty="0"/>
              <a:t> 하는 이유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683568" y="2000671"/>
            <a:ext cx="1152000" cy="1152000"/>
            <a:chOff x="899592" y="2000671"/>
            <a:chExt cx="1152000" cy="1152000"/>
          </a:xfrm>
        </p:grpSpPr>
        <p:sp>
          <p:nvSpPr>
            <p:cNvPr id="7" name="Oval 6"/>
            <p:cNvSpPr/>
            <p:nvPr/>
          </p:nvSpPr>
          <p:spPr>
            <a:xfrm>
              <a:off x="899592" y="2000671"/>
              <a:ext cx="1152000" cy="1152000"/>
            </a:xfrm>
            <a:prstGeom prst="ellipse">
              <a:avLst/>
            </a:prstGeom>
            <a:solidFill>
              <a:srgbClr val="86BF3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966895" y="2067974"/>
              <a:ext cx="1017395" cy="1017395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01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853452" y="1916832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소프트웨어 설계가 좋아진다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853452" y="2129686"/>
            <a:ext cx="2808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단기 목표만을 위해 코드를 수정하면 기반 구조가 쉽게 무너짐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중복 코드를 제거하는 설계는 바람직한 설계의 핵심임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4746862" y="1972623"/>
            <a:ext cx="1152000" cy="1152000"/>
            <a:chOff x="899592" y="2000671"/>
            <a:chExt cx="1152000" cy="1152000"/>
          </a:xfrm>
        </p:grpSpPr>
        <p:sp>
          <p:nvSpPr>
            <p:cNvPr id="37" name="Oval 36"/>
            <p:cNvSpPr/>
            <p:nvPr/>
          </p:nvSpPr>
          <p:spPr>
            <a:xfrm>
              <a:off x="899592" y="2000671"/>
              <a:ext cx="1152000" cy="1152000"/>
            </a:xfrm>
            <a:prstGeom prst="ellipse">
              <a:avLst/>
            </a:prstGeom>
            <a:solidFill>
              <a:srgbClr val="F57627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966895" y="2067974"/>
              <a:ext cx="1017395" cy="1017395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02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5916746" y="1888784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소프트웨어를 이해하기 쉬워진다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916746" y="2101638"/>
            <a:ext cx="2808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내 코드는 나만 사용하는 것이 아니기 때문에 다른 사람과 나를 배려하기 위해 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리팩터링이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필요함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코드가 더 잘 읽히게 도와줌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701452" y="3933056"/>
            <a:ext cx="1152000" cy="1152000"/>
            <a:chOff x="899592" y="2000671"/>
            <a:chExt cx="1152000" cy="1152000"/>
          </a:xfrm>
        </p:grpSpPr>
        <p:sp>
          <p:nvSpPr>
            <p:cNvPr id="42" name="Oval 41"/>
            <p:cNvSpPr/>
            <p:nvPr/>
          </p:nvSpPr>
          <p:spPr>
            <a:xfrm>
              <a:off x="899592" y="2000671"/>
              <a:ext cx="1152000" cy="1152000"/>
            </a:xfrm>
            <a:prstGeom prst="ellipse">
              <a:avLst/>
            </a:prstGeom>
            <a:solidFill>
              <a:srgbClr val="FFB850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966895" y="2067974"/>
              <a:ext cx="1017395" cy="1017395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03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1871336" y="3849217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버그를 쉽게 찾을 수 있다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871336" y="4062071"/>
            <a:ext cx="28083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코드를 이해하기 쉽다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=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버그를 찾기 쉽다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코드가 하는 일을 깊이 파악하게 되면서 새로 깨달은 것을 곧바로 코드에 반영하게 되기 때문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4764746" y="3905008"/>
            <a:ext cx="1152000" cy="1152000"/>
            <a:chOff x="899592" y="2000671"/>
            <a:chExt cx="1152000" cy="1152000"/>
          </a:xfrm>
        </p:grpSpPr>
        <p:sp>
          <p:nvSpPr>
            <p:cNvPr id="47" name="Oval 46"/>
            <p:cNvSpPr/>
            <p:nvPr/>
          </p:nvSpPr>
          <p:spPr>
            <a:xfrm>
              <a:off x="899592" y="2000671"/>
              <a:ext cx="1152000" cy="1152000"/>
            </a:xfrm>
            <a:prstGeom prst="ellipse">
              <a:avLst/>
            </a:prstGeom>
            <a:solidFill>
              <a:srgbClr val="5BC5DD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966895" y="2067974"/>
              <a:ext cx="1017395" cy="1017395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04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5934630" y="3821169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프로그래밍 속도를 높일 수 있다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934630" y="4034023"/>
            <a:ext cx="28083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리팩터링하는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데 시간이 드니 전체 개발 속도는 떨어질 까봐 걱정 할 수 있지만 리팩터링으로 인해 프로그래밍 속도를 높일 수 있음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새로운 기능을 추가할수록 기존 코드베이스에 잘 녹여낼 방법을 찾는데 드는 시간이 늘어난다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069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리팩터링</a:t>
            </a:r>
            <a:r>
              <a:rPr lang="ko-KR" altLang="en-US" dirty="0"/>
              <a:t> 하는 이유</a:t>
            </a:r>
            <a:r>
              <a:rPr lang="en-US" altLang="ko-KR" dirty="0"/>
              <a:t>2</a:t>
            </a:r>
            <a:endParaRPr lang="ko-KR" altLang="en-US" b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878" y="6841531"/>
            <a:ext cx="6197600" cy="531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Arc 8"/>
          <p:cNvSpPr/>
          <p:nvPr/>
        </p:nvSpPr>
        <p:spPr>
          <a:xfrm>
            <a:off x="755576" y="1989980"/>
            <a:ext cx="3557538" cy="3557538"/>
          </a:xfrm>
          <a:prstGeom prst="arc">
            <a:avLst>
              <a:gd name="adj1" fmla="val 13483629"/>
              <a:gd name="adj2" fmla="val 2813791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val 9"/>
          <p:cNvSpPr/>
          <p:nvPr/>
        </p:nvSpPr>
        <p:spPr>
          <a:xfrm>
            <a:off x="1576451" y="2109809"/>
            <a:ext cx="216024" cy="216024"/>
          </a:xfrm>
          <a:prstGeom prst="ellipse">
            <a:avLst/>
          </a:prstGeom>
          <a:solidFill>
            <a:srgbClr val="86BF3E"/>
          </a:solidFill>
          <a:ln w="127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Oval 19"/>
          <p:cNvSpPr/>
          <p:nvPr/>
        </p:nvSpPr>
        <p:spPr>
          <a:xfrm>
            <a:off x="3268639" y="2109809"/>
            <a:ext cx="216024" cy="216024"/>
          </a:xfrm>
          <a:prstGeom prst="ellipse">
            <a:avLst/>
          </a:prstGeom>
          <a:solidFill>
            <a:srgbClr val="5BC5DD"/>
          </a:solidFill>
          <a:ln w="127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Oval 20"/>
          <p:cNvSpPr/>
          <p:nvPr/>
        </p:nvSpPr>
        <p:spPr>
          <a:xfrm>
            <a:off x="4168169" y="3281275"/>
            <a:ext cx="216024" cy="216024"/>
          </a:xfrm>
          <a:prstGeom prst="ellipse">
            <a:avLst/>
          </a:prstGeom>
          <a:solidFill>
            <a:srgbClr val="FFB850"/>
          </a:solidFill>
          <a:ln w="127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Oval 21"/>
          <p:cNvSpPr/>
          <p:nvPr/>
        </p:nvSpPr>
        <p:spPr>
          <a:xfrm>
            <a:off x="3950409" y="4631795"/>
            <a:ext cx="216024" cy="216024"/>
          </a:xfrm>
          <a:prstGeom prst="ellipse">
            <a:avLst/>
          </a:prstGeom>
          <a:solidFill>
            <a:srgbClr val="F57627"/>
          </a:solidFill>
          <a:ln w="127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5409615" y="1877579"/>
            <a:ext cx="3168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내부 설계가 잘 된 소프트웨어는 새로운 기능을 추가할 지점과 어떻게 고칠지를 쉽게 찾을 수 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7567" y="1945878"/>
            <a:ext cx="386384" cy="360040"/>
          </a:xfrm>
          <a:prstGeom prst="rect">
            <a:avLst/>
          </a:prstGeom>
          <a:solidFill>
            <a:srgbClr val="86B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5409615" y="2852936"/>
            <a:ext cx="3168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모듈화가 잘 되어 있으면 전체 코드베이스 중 작은 일부만 이해하면 된다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977567" y="2921235"/>
            <a:ext cx="386384" cy="360040"/>
          </a:xfrm>
          <a:prstGeom prst="rect">
            <a:avLst/>
          </a:prstGeom>
          <a:solidFill>
            <a:srgbClr val="5BC5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5409615" y="3828293"/>
            <a:ext cx="3168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코드가 명확하면 버그를 만들 가능성도 줄고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디버깅 하기도 쉽다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내부 품질이 뛰어는 코드베이스는 새 기능 구축을 돕는 견고한 토대가 된다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977567" y="3896592"/>
            <a:ext cx="386384" cy="360040"/>
          </a:xfrm>
          <a:prstGeom prst="rect">
            <a:avLst/>
          </a:prstGeom>
          <a:solidFill>
            <a:srgbClr val="FFB8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5409615" y="4803650"/>
            <a:ext cx="31683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예전엔 설계를 잘 하려면 코딩을 시작하기 전에 설계부터 완벽히 마쳐야 한다는 것이 정설이었다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하지만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리팩터링을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통해 기존 코드의 설계를 얼마든지 개선할 수 있으므로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설령 프로그램의 요구사항이 바뀌더라도 설계를 지속해서 개선 할 수 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977567" y="4871949"/>
            <a:ext cx="386384" cy="360040"/>
          </a:xfrm>
          <a:prstGeom prst="rect">
            <a:avLst/>
          </a:prstGeom>
          <a:solidFill>
            <a:srgbClr val="F576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449AE7E-EDA4-3B49-B36D-937ACFE7C03B}"/>
              </a:ext>
            </a:extLst>
          </p:cNvPr>
          <p:cNvCxnSpPr>
            <a:cxnSpLocks/>
          </p:cNvCxnSpPr>
          <p:nvPr/>
        </p:nvCxnSpPr>
        <p:spPr>
          <a:xfrm>
            <a:off x="709541" y="4821345"/>
            <a:ext cx="29263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512C3BB-0937-F449-BD7E-1A1C3171D36F}"/>
              </a:ext>
            </a:extLst>
          </p:cNvPr>
          <p:cNvCxnSpPr>
            <a:cxnSpLocks/>
          </p:cNvCxnSpPr>
          <p:nvPr/>
        </p:nvCxnSpPr>
        <p:spPr>
          <a:xfrm flipV="1">
            <a:off x="738454" y="2852936"/>
            <a:ext cx="0" cy="19790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B79D2482-D47D-D44F-915E-59BE6AA92870}"/>
                  </a:ext>
                </a:extLst>
              </p14:cNvPr>
              <p14:cNvContentPartPr/>
              <p14:nvPr/>
            </p14:nvContentPartPr>
            <p14:xfrm>
              <a:off x="733118" y="4351492"/>
              <a:ext cx="2926345" cy="453166"/>
            </p14:xfrm>
          </p:contentPart>
        </mc:Choice>
        <mc:Fallback xmlns=""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B79D2482-D47D-D44F-915E-59BE6AA9287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4118" y="4342493"/>
                <a:ext cx="2943984" cy="4708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9" name="잉크 38">
                <a:extLst>
                  <a:ext uri="{FF2B5EF4-FFF2-40B4-BE49-F238E27FC236}">
                    <a16:creationId xmlns:a16="http://schemas.microsoft.com/office/drawing/2014/main" id="{C54D987C-B480-9346-B42F-27DC4ACD0B55}"/>
                  </a:ext>
                </a:extLst>
              </p14:cNvPr>
              <p14:cNvContentPartPr/>
              <p14:nvPr/>
            </p14:nvContentPartPr>
            <p14:xfrm>
              <a:off x="746892" y="2960259"/>
              <a:ext cx="2286979" cy="1864132"/>
            </p14:xfrm>
          </p:contentPart>
        </mc:Choice>
        <mc:Fallback xmlns="">
          <p:pic>
            <p:nvPicPr>
              <p:cNvPr id="39" name="잉크 38">
                <a:extLst>
                  <a:ext uri="{FF2B5EF4-FFF2-40B4-BE49-F238E27FC236}">
                    <a16:creationId xmlns:a16="http://schemas.microsoft.com/office/drawing/2014/main" id="{C54D987C-B480-9346-B42F-27DC4ACD0B5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7892" y="2951259"/>
                <a:ext cx="2304618" cy="1881772"/>
              </a:xfrm>
              <a:prstGeom prst="rect">
                <a:avLst/>
              </a:prstGeom>
            </p:spPr>
          </p:pic>
        </mc:Fallback>
      </mc:AlternateContent>
      <p:sp>
        <p:nvSpPr>
          <p:cNvPr id="40" name="TextBox 39">
            <a:extLst>
              <a:ext uri="{FF2B5EF4-FFF2-40B4-BE49-F238E27FC236}">
                <a16:creationId xmlns:a16="http://schemas.microsoft.com/office/drawing/2014/main" id="{CE96B65B-1E68-E042-BAA0-4581AF39B06D}"/>
              </a:ext>
            </a:extLst>
          </p:cNvPr>
          <p:cNvSpPr txBox="1"/>
          <p:nvPr/>
        </p:nvSpPr>
        <p:spPr>
          <a:xfrm>
            <a:off x="2815058" y="2636912"/>
            <a:ext cx="865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좋은 설계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78EFD4A-5AA1-A94E-A51F-0FD8CF6A5A55}"/>
              </a:ext>
            </a:extLst>
          </p:cNvPr>
          <p:cNvSpPr txBox="1"/>
          <p:nvPr/>
        </p:nvSpPr>
        <p:spPr>
          <a:xfrm>
            <a:off x="3490825" y="4016097"/>
            <a:ext cx="865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나쁜 설계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A295DA4-AA15-F645-BF0D-1D8524C04844}"/>
              </a:ext>
            </a:extLst>
          </p:cNvPr>
          <p:cNvSpPr txBox="1"/>
          <p:nvPr/>
        </p:nvSpPr>
        <p:spPr>
          <a:xfrm>
            <a:off x="3131840" y="4877395"/>
            <a:ext cx="916465" cy="279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시간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E5A88B3-7B69-3240-A45E-3CB060682A41}"/>
              </a:ext>
            </a:extLst>
          </p:cNvPr>
          <p:cNvSpPr txBox="1"/>
          <p:nvPr/>
        </p:nvSpPr>
        <p:spPr>
          <a:xfrm>
            <a:off x="82439" y="2524190"/>
            <a:ext cx="1058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기능의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누적</a:t>
            </a:r>
          </a:p>
        </p:txBody>
      </p:sp>
    </p:spTree>
    <p:extLst>
      <p:ext uri="{BB962C8B-B14F-4D97-AF65-F5344CB8AC3E}">
        <p14:creationId xmlns:p14="http://schemas.microsoft.com/office/powerpoint/2010/main" val="754963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언제 </a:t>
            </a:r>
            <a:r>
              <a:rPr lang="ko-KR" altLang="en-US" dirty="0" err="1"/>
              <a:t>리팩터링</a:t>
            </a:r>
            <a:r>
              <a:rPr lang="ko-KR" altLang="en-US" dirty="0"/>
              <a:t> 해야 할까</a:t>
            </a:r>
            <a:r>
              <a:rPr lang="en-US" altLang="ko-KR" dirty="0"/>
              <a:t>? - 1</a:t>
            </a:r>
            <a:endParaRPr lang="ko-KR" alt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474390" y="2007190"/>
            <a:ext cx="8235974" cy="2016224"/>
            <a:chOff x="474390" y="1916832"/>
            <a:chExt cx="8235974" cy="2016224"/>
          </a:xfrm>
        </p:grpSpPr>
        <p:sp>
          <p:nvSpPr>
            <p:cNvPr id="24" name="Rounded Rectangle 15"/>
            <p:cNvSpPr/>
            <p:nvPr/>
          </p:nvSpPr>
          <p:spPr>
            <a:xfrm>
              <a:off x="6694140" y="1916832"/>
              <a:ext cx="2016224" cy="2016224"/>
            </a:xfrm>
            <a:custGeom>
              <a:avLst/>
              <a:gdLst/>
              <a:ahLst/>
              <a:cxnLst/>
              <a:rect l="l" t="t" r="r" b="b"/>
              <a:pathLst>
                <a:path w="2016224" h="2016224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774086"/>
                  </a:lnTo>
                  <a:lnTo>
                    <a:pt x="2016224" y="1242138"/>
                  </a:lnTo>
                  <a:lnTo>
                    <a:pt x="2016224" y="1861156"/>
                  </a:lnTo>
                  <a:cubicBezTo>
                    <a:pt x="2016224" y="1946798"/>
                    <a:pt x="1946798" y="2016224"/>
                    <a:pt x="1861156" y="2016224"/>
                  </a:cubicBezTo>
                  <a:lnTo>
                    <a:pt x="155068" y="2016224"/>
                  </a:lnTo>
                  <a:cubicBezTo>
                    <a:pt x="69426" y="2016224"/>
                    <a:pt x="0" y="1946798"/>
                    <a:pt x="0" y="1861156"/>
                  </a:cubicBez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7000"/>
                  </a:schemeClr>
                </a:gs>
                <a:gs pos="100000">
                  <a:schemeClr val="bg1"/>
                </a:gs>
              </a:gsLst>
              <a:lin ang="10800000" scaled="0"/>
              <a:tileRect/>
            </a:gradFill>
            <a:ln w="15875">
              <a:noFill/>
            </a:ln>
            <a:effectLst>
              <a:outerShdw blurRad="25400" dist="25400" algn="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Rounded Rectangle 15"/>
            <p:cNvSpPr/>
            <p:nvPr/>
          </p:nvSpPr>
          <p:spPr>
            <a:xfrm>
              <a:off x="6694140" y="1916832"/>
              <a:ext cx="2016224" cy="504428"/>
            </a:xfrm>
            <a:custGeom>
              <a:avLst/>
              <a:gdLst/>
              <a:ahLst/>
              <a:cxnLst/>
              <a:rect l="l" t="t" r="r" b="b"/>
              <a:pathLst>
                <a:path w="2016224" h="504428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504428"/>
                  </a:lnTo>
                  <a:lnTo>
                    <a:pt x="0" y="504428"/>
                  </a:ln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solidFill>
              <a:srgbClr val="F57627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Rounded Rectangle 15"/>
            <p:cNvSpPr/>
            <p:nvPr/>
          </p:nvSpPr>
          <p:spPr>
            <a:xfrm>
              <a:off x="4620766" y="1916832"/>
              <a:ext cx="2448272" cy="2016224"/>
            </a:xfrm>
            <a:custGeom>
              <a:avLst/>
              <a:gdLst/>
              <a:ahLst/>
              <a:cxnLst/>
              <a:rect l="l" t="t" r="r" b="b"/>
              <a:pathLst>
                <a:path w="2448272" h="2016224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774086"/>
                  </a:lnTo>
                  <a:lnTo>
                    <a:pt x="2088232" y="774086"/>
                  </a:lnTo>
                  <a:lnTo>
                    <a:pt x="2088232" y="540060"/>
                  </a:lnTo>
                  <a:lnTo>
                    <a:pt x="2448272" y="1008112"/>
                  </a:lnTo>
                  <a:lnTo>
                    <a:pt x="2088232" y="1476164"/>
                  </a:lnTo>
                  <a:lnTo>
                    <a:pt x="2088232" y="1242138"/>
                  </a:lnTo>
                  <a:lnTo>
                    <a:pt x="2016224" y="1242138"/>
                  </a:lnTo>
                  <a:lnTo>
                    <a:pt x="2016224" y="1861156"/>
                  </a:lnTo>
                  <a:cubicBezTo>
                    <a:pt x="2016224" y="1946798"/>
                    <a:pt x="1946798" y="2016224"/>
                    <a:pt x="1861156" y="2016224"/>
                  </a:cubicBezTo>
                  <a:lnTo>
                    <a:pt x="155068" y="2016224"/>
                  </a:lnTo>
                  <a:cubicBezTo>
                    <a:pt x="69426" y="2016224"/>
                    <a:pt x="0" y="1946798"/>
                    <a:pt x="0" y="1861156"/>
                  </a:cubicBez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7000"/>
                  </a:schemeClr>
                </a:gs>
                <a:gs pos="100000">
                  <a:schemeClr val="bg1"/>
                </a:gs>
              </a:gsLst>
              <a:lin ang="10800000" scaled="0"/>
              <a:tileRect/>
            </a:gradFill>
            <a:ln w="15875">
              <a:noFill/>
            </a:ln>
            <a:effectLst>
              <a:outerShdw blurRad="25400" dist="25400" algn="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Rounded Rectangle 15"/>
            <p:cNvSpPr/>
            <p:nvPr/>
          </p:nvSpPr>
          <p:spPr>
            <a:xfrm>
              <a:off x="4620766" y="1916832"/>
              <a:ext cx="2016224" cy="504428"/>
            </a:xfrm>
            <a:custGeom>
              <a:avLst/>
              <a:gdLst/>
              <a:ahLst/>
              <a:cxnLst/>
              <a:rect l="l" t="t" r="r" b="b"/>
              <a:pathLst>
                <a:path w="2016224" h="504428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504428"/>
                  </a:lnTo>
                  <a:lnTo>
                    <a:pt x="0" y="504428"/>
                  </a:ln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solidFill>
              <a:srgbClr val="FFB850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Rounded Rectangle 15"/>
            <p:cNvSpPr/>
            <p:nvPr/>
          </p:nvSpPr>
          <p:spPr>
            <a:xfrm>
              <a:off x="2547764" y="1916832"/>
              <a:ext cx="2448272" cy="2016224"/>
            </a:xfrm>
            <a:custGeom>
              <a:avLst/>
              <a:gdLst/>
              <a:ahLst/>
              <a:cxnLst/>
              <a:rect l="l" t="t" r="r" b="b"/>
              <a:pathLst>
                <a:path w="2448272" h="2016224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774086"/>
                  </a:lnTo>
                  <a:lnTo>
                    <a:pt x="2088232" y="774086"/>
                  </a:lnTo>
                  <a:lnTo>
                    <a:pt x="2088232" y="540060"/>
                  </a:lnTo>
                  <a:lnTo>
                    <a:pt x="2448272" y="1008112"/>
                  </a:lnTo>
                  <a:lnTo>
                    <a:pt x="2088232" y="1476164"/>
                  </a:lnTo>
                  <a:lnTo>
                    <a:pt x="2088232" y="1242138"/>
                  </a:lnTo>
                  <a:lnTo>
                    <a:pt x="2016224" y="1242138"/>
                  </a:lnTo>
                  <a:lnTo>
                    <a:pt x="2016224" y="1861156"/>
                  </a:lnTo>
                  <a:cubicBezTo>
                    <a:pt x="2016224" y="1946798"/>
                    <a:pt x="1946798" y="2016224"/>
                    <a:pt x="1861156" y="2016224"/>
                  </a:cubicBezTo>
                  <a:lnTo>
                    <a:pt x="155068" y="2016224"/>
                  </a:lnTo>
                  <a:cubicBezTo>
                    <a:pt x="69426" y="2016224"/>
                    <a:pt x="0" y="1946798"/>
                    <a:pt x="0" y="1861156"/>
                  </a:cubicBez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7000"/>
                  </a:schemeClr>
                </a:gs>
                <a:gs pos="100000">
                  <a:schemeClr val="bg1"/>
                </a:gs>
              </a:gsLst>
              <a:lin ang="10800000" scaled="0"/>
              <a:tileRect/>
            </a:gradFill>
            <a:ln w="15875">
              <a:noFill/>
            </a:ln>
            <a:effectLst>
              <a:outerShdw blurRad="25400" dist="25400" algn="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Rounded Rectangle 15"/>
            <p:cNvSpPr/>
            <p:nvPr/>
          </p:nvSpPr>
          <p:spPr>
            <a:xfrm>
              <a:off x="2547764" y="1916832"/>
              <a:ext cx="2016224" cy="504428"/>
            </a:xfrm>
            <a:custGeom>
              <a:avLst/>
              <a:gdLst/>
              <a:ahLst/>
              <a:cxnLst/>
              <a:rect l="l" t="t" r="r" b="b"/>
              <a:pathLst>
                <a:path w="2016224" h="504428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504428"/>
                  </a:lnTo>
                  <a:lnTo>
                    <a:pt x="0" y="504428"/>
                  </a:ln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solidFill>
              <a:srgbClr val="5BC5DD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474390" y="1916832"/>
              <a:ext cx="2448272" cy="2016224"/>
            </a:xfrm>
            <a:custGeom>
              <a:avLst/>
              <a:gdLst/>
              <a:ahLst/>
              <a:cxnLst/>
              <a:rect l="l" t="t" r="r" b="b"/>
              <a:pathLst>
                <a:path w="2448272" h="2016224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774086"/>
                  </a:lnTo>
                  <a:lnTo>
                    <a:pt x="2088232" y="774086"/>
                  </a:lnTo>
                  <a:lnTo>
                    <a:pt x="2088232" y="540060"/>
                  </a:lnTo>
                  <a:lnTo>
                    <a:pt x="2448272" y="1008112"/>
                  </a:lnTo>
                  <a:lnTo>
                    <a:pt x="2088232" y="1476164"/>
                  </a:lnTo>
                  <a:lnTo>
                    <a:pt x="2088232" y="1242138"/>
                  </a:lnTo>
                  <a:lnTo>
                    <a:pt x="2016224" y="1242138"/>
                  </a:lnTo>
                  <a:lnTo>
                    <a:pt x="2016224" y="1861156"/>
                  </a:lnTo>
                  <a:cubicBezTo>
                    <a:pt x="2016224" y="1946798"/>
                    <a:pt x="1946798" y="2016224"/>
                    <a:pt x="1861156" y="2016224"/>
                  </a:cubicBezTo>
                  <a:lnTo>
                    <a:pt x="155068" y="2016224"/>
                  </a:lnTo>
                  <a:cubicBezTo>
                    <a:pt x="69426" y="2016224"/>
                    <a:pt x="0" y="1946798"/>
                    <a:pt x="0" y="1861156"/>
                  </a:cubicBez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7000"/>
                  </a:schemeClr>
                </a:gs>
                <a:gs pos="100000">
                  <a:schemeClr val="bg1"/>
                </a:gs>
              </a:gsLst>
              <a:lin ang="10800000" scaled="0"/>
              <a:tileRect/>
            </a:gradFill>
            <a:ln w="15875">
              <a:noFill/>
            </a:ln>
            <a:effectLst>
              <a:outerShdw blurRad="25400" dist="25400" algn="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Rounded Rectangle 15"/>
            <p:cNvSpPr/>
            <p:nvPr/>
          </p:nvSpPr>
          <p:spPr>
            <a:xfrm>
              <a:off x="474390" y="1916832"/>
              <a:ext cx="2016224" cy="504428"/>
            </a:xfrm>
            <a:custGeom>
              <a:avLst/>
              <a:gdLst/>
              <a:ahLst/>
              <a:cxnLst/>
              <a:rect l="l" t="t" r="r" b="b"/>
              <a:pathLst>
                <a:path w="2016224" h="504428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504428"/>
                  </a:lnTo>
                  <a:lnTo>
                    <a:pt x="0" y="504428"/>
                  </a:ln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solidFill>
              <a:srgbClr val="86BF3E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474390" y="207210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Option A</a:t>
            </a:r>
            <a:endParaRPr lang="ko-KR" altLang="en-US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07506" y="4648492"/>
            <a:ext cx="224025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리팩터링하기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가장 좋은 시점은 코드베이스에 기능을 새로 추가하기 직전이다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함수를 복제해서 조금만 수정 해도 되지만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그러면 중복 코드가 발생하고 어디 있는지 일일이 찾아야 한다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버그를 잡을 때도 마찬가지로 중복 코드가 있으면 버그가 여러군데에서 나타날 수 있다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이럴 때는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‘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함수 매개변수화하기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의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방법을 적용한다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47764" y="2079198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Option B</a:t>
            </a:r>
            <a:endParaRPr lang="ko-KR" altLang="en-US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634483" y="2079198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Option C</a:t>
            </a:r>
            <a:endParaRPr lang="ko-KR" altLang="en-US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702152" y="2079198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Option D</a:t>
            </a:r>
            <a:endParaRPr lang="ko-KR" altLang="en-US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74390" y="4239438"/>
            <a:ext cx="386384" cy="360040"/>
          </a:xfrm>
          <a:prstGeom prst="rect">
            <a:avLst/>
          </a:prstGeom>
          <a:solidFill>
            <a:srgbClr val="86B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pic>
        <p:nvPicPr>
          <p:cNvPr id="36" name="Picture 39" descr="F:\002-KIMS BUSINESS\007-bizdesign.tv\000-PPT FOR KMONG\PNG-아이콘\001-비즈니스\수정\카메라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7466" y="2655374"/>
            <a:ext cx="516820" cy="359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45" descr="F:\002-KIMS BUSINESS\007-bizdesign.tv\000-PPT FOR KMONG\PNG-아이콘\001-비즈니스\수정\톱니바퀴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854" y="2621780"/>
            <a:ext cx="516820" cy="508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47" descr="F:\002-KIMS BUSINESS\007-bizdesign.tv\000-PPT FOR KMONG\PNG-아이콘\001-비즈니스\수정\폴더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056" y="2723041"/>
            <a:ext cx="470891" cy="367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41" descr="F:\002-KIMS BUSINESS\007-bizdesign.tv\000-PPT FOR KMONG\PNG-아이콘\001-비즈니스\수정\정장맨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688" y="2589111"/>
            <a:ext cx="189813" cy="516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/>
          <p:cNvSpPr txBox="1"/>
          <p:nvPr/>
        </p:nvSpPr>
        <p:spPr>
          <a:xfrm>
            <a:off x="474390" y="3168843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Best Contents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74390" y="3406933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준비를 위한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기능을 쉽게 추가하게 만들기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555776" y="3159318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Best Contents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555776" y="3397408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이해를 위한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코드를 이해하기 쉽게 만들기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637162" y="3149793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Best Contents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637162" y="3387883"/>
            <a:ext cx="201622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쓰레기 줍기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689973" y="3140268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Best Contents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689973" y="3378358"/>
            <a:ext cx="20162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계획된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&amp;</a:t>
            </a:r>
          </a:p>
          <a:p>
            <a:pPr algn="ctr"/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수시로 하는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491780" y="4650814"/>
            <a:ext cx="2152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코드를 수정 하기 전에 먼저 그 코드가 하는 일을 파악한다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조건부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로직의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구조가 이상하지 않은지 살펴보거나 함수 이름이 이상하지 않는지 확인한다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570633" y="4241760"/>
            <a:ext cx="386384" cy="360040"/>
          </a:xfrm>
          <a:prstGeom prst="rect">
            <a:avLst/>
          </a:prstGeom>
          <a:solidFill>
            <a:srgbClr val="5BC5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4588023" y="4653136"/>
            <a:ext cx="21522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코드를 파악하던 중에 일을 비효율 적으로 처리하는 모습을 발견하게 될 때가 있다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로직이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쓸데없이 복잡하거나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매개변수화한 하수가 하나면 될 일을 거의 똑같은 함수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여러개로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작성해놨을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수 있다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51" name="Rectangle 50"/>
          <p:cNvSpPr/>
          <p:nvPr/>
        </p:nvSpPr>
        <p:spPr>
          <a:xfrm>
            <a:off x="4666876" y="4244082"/>
            <a:ext cx="386384" cy="360040"/>
          </a:xfrm>
          <a:prstGeom prst="rect">
            <a:avLst/>
          </a:prstGeom>
          <a:solidFill>
            <a:srgbClr val="FFB8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6684266" y="4655458"/>
            <a:ext cx="21522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보기 싫은 코드를 발견하면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리팩터링하자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그런데 잘 작성된 코드 역시 수많은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리팩터링을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거쳐야 한다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763119" y="4246404"/>
            <a:ext cx="386384" cy="360040"/>
          </a:xfrm>
          <a:prstGeom prst="rect">
            <a:avLst/>
          </a:prstGeom>
          <a:solidFill>
            <a:srgbClr val="F576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041952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언제 </a:t>
            </a:r>
            <a:r>
              <a:rPr lang="ko-KR" altLang="en-US" dirty="0" err="1"/>
              <a:t>리팩터링</a:t>
            </a:r>
            <a:r>
              <a:rPr lang="ko-KR" altLang="en-US" dirty="0"/>
              <a:t> 해야 할까</a:t>
            </a:r>
            <a:r>
              <a:rPr lang="en-US" altLang="ko-KR" dirty="0"/>
              <a:t>? - 2</a:t>
            </a:r>
            <a:endParaRPr lang="ko-KR" alt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1187624" y="1982524"/>
            <a:ext cx="6336704" cy="2028798"/>
            <a:chOff x="1187624" y="1892166"/>
            <a:chExt cx="6336704" cy="2028798"/>
          </a:xfrm>
        </p:grpSpPr>
        <p:sp>
          <p:nvSpPr>
            <p:cNvPr id="24" name="Rounded Rectangle 15"/>
            <p:cNvSpPr/>
            <p:nvPr/>
          </p:nvSpPr>
          <p:spPr>
            <a:xfrm>
              <a:off x="5508104" y="1896753"/>
              <a:ext cx="2016224" cy="2016224"/>
            </a:xfrm>
            <a:custGeom>
              <a:avLst/>
              <a:gdLst/>
              <a:ahLst/>
              <a:cxnLst/>
              <a:rect l="l" t="t" r="r" b="b"/>
              <a:pathLst>
                <a:path w="2016224" h="2016224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774086"/>
                  </a:lnTo>
                  <a:lnTo>
                    <a:pt x="2016224" y="1242138"/>
                  </a:lnTo>
                  <a:lnTo>
                    <a:pt x="2016224" y="1861156"/>
                  </a:lnTo>
                  <a:cubicBezTo>
                    <a:pt x="2016224" y="1946798"/>
                    <a:pt x="1946798" y="2016224"/>
                    <a:pt x="1861156" y="2016224"/>
                  </a:cubicBezTo>
                  <a:lnTo>
                    <a:pt x="155068" y="2016224"/>
                  </a:lnTo>
                  <a:cubicBezTo>
                    <a:pt x="69426" y="2016224"/>
                    <a:pt x="0" y="1946798"/>
                    <a:pt x="0" y="1861156"/>
                  </a:cubicBez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7000"/>
                  </a:schemeClr>
                </a:gs>
                <a:gs pos="100000">
                  <a:schemeClr val="bg1"/>
                </a:gs>
              </a:gsLst>
              <a:lin ang="10800000" scaled="0"/>
              <a:tileRect/>
            </a:gradFill>
            <a:ln w="15875">
              <a:noFill/>
            </a:ln>
            <a:effectLst>
              <a:outerShdw blurRad="25400" dist="25400" algn="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Rounded Rectangle 15"/>
            <p:cNvSpPr/>
            <p:nvPr/>
          </p:nvSpPr>
          <p:spPr>
            <a:xfrm>
              <a:off x="5508104" y="1892166"/>
              <a:ext cx="2016224" cy="504428"/>
            </a:xfrm>
            <a:custGeom>
              <a:avLst/>
              <a:gdLst/>
              <a:ahLst/>
              <a:cxnLst/>
              <a:rect l="l" t="t" r="r" b="b"/>
              <a:pathLst>
                <a:path w="2016224" h="504428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504428"/>
                  </a:lnTo>
                  <a:lnTo>
                    <a:pt x="0" y="504428"/>
                  </a:ln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solidFill>
              <a:srgbClr val="F57627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Rounded Rectangle 15"/>
            <p:cNvSpPr/>
            <p:nvPr/>
          </p:nvSpPr>
          <p:spPr>
            <a:xfrm>
              <a:off x="3339852" y="1893895"/>
              <a:ext cx="2448272" cy="2016224"/>
            </a:xfrm>
            <a:custGeom>
              <a:avLst/>
              <a:gdLst/>
              <a:ahLst/>
              <a:cxnLst/>
              <a:rect l="l" t="t" r="r" b="b"/>
              <a:pathLst>
                <a:path w="2448272" h="2016224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774086"/>
                  </a:lnTo>
                  <a:lnTo>
                    <a:pt x="2088232" y="774086"/>
                  </a:lnTo>
                  <a:lnTo>
                    <a:pt x="2088232" y="540060"/>
                  </a:lnTo>
                  <a:lnTo>
                    <a:pt x="2448272" y="1008112"/>
                  </a:lnTo>
                  <a:lnTo>
                    <a:pt x="2088232" y="1476164"/>
                  </a:lnTo>
                  <a:lnTo>
                    <a:pt x="2088232" y="1242138"/>
                  </a:lnTo>
                  <a:lnTo>
                    <a:pt x="2016224" y="1242138"/>
                  </a:lnTo>
                  <a:lnTo>
                    <a:pt x="2016224" y="1861156"/>
                  </a:lnTo>
                  <a:cubicBezTo>
                    <a:pt x="2016224" y="1946798"/>
                    <a:pt x="1946798" y="2016224"/>
                    <a:pt x="1861156" y="2016224"/>
                  </a:cubicBezTo>
                  <a:lnTo>
                    <a:pt x="155068" y="2016224"/>
                  </a:lnTo>
                  <a:cubicBezTo>
                    <a:pt x="69426" y="2016224"/>
                    <a:pt x="0" y="1946798"/>
                    <a:pt x="0" y="1861156"/>
                  </a:cubicBez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7000"/>
                  </a:schemeClr>
                </a:gs>
                <a:gs pos="100000">
                  <a:schemeClr val="bg1"/>
                </a:gs>
              </a:gsLst>
              <a:lin ang="10800000" scaled="0"/>
              <a:tileRect/>
            </a:gradFill>
            <a:ln w="15875">
              <a:noFill/>
            </a:ln>
            <a:effectLst>
              <a:outerShdw blurRad="25400" dist="25400" algn="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Rounded Rectangle 15"/>
            <p:cNvSpPr/>
            <p:nvPr/>
          </p:nvSpPr>
          <p:spPr>
            <a:xfrm>
              <a:off x="3339852" y="1893895"/>
              <a:ext cx="2016224" cy="504428"/>
            </a:xfrm>
            <a:custGeom>
              <a:avLst/>
              <a:gdLst/>
              <a:ahLst/>
              <a:cxnLst/>
              <a:rect l="l" t="t" r="r" b="b"/>
              <a:pathLst>
                <a:path w="2016224" h="504428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504428"/>
                  </a:lnTo>
                  <a:lnTo>
                    <a:pt x="0" y="504428"/>
                  </a:ln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solidFill>
              <a:srgbClr val="5BC5DD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187624" y="1904740"/>
              <a:ext cx="2448272" cy="2016224"/>
            </a:xfrm>
            <a:custGeom>
              <a:avLst/>
              <a:gdLst/>
              <a:ahLst/>
              <a:cxnLst/>
              <a:rect l="l" t="t" r="r" b="b"/>
              <a:pathLst>
                <a:path w="2448272" h="2016224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774086"/>
                  </a:lnTo>
                  <a:lnTo>
                    <a:pt x="2088232" y="774086"/>
                  </a:lnTo>
                  <a:lnTo>
                    <a:pt x="2088232" y="540060"/>
                  </a:lnTo>
                  <a:lnTo>
                    <a:pt x="2448272" y="1008112"/>
                  </a:lnTo>
                  <a:lnTo>
                    <a:pt x="2088232" y="1476164"/>
                  </a:lnTo>
                  <a:lnTo>
                    <a:pt x="2088232" y="1242138"/>
                  </a:lnTo>
                  <a:lnTo>
                    <a:pt x="2016224" y="1242138"/>
                  </a:lnTo>
                  <a:lnTo>
                    <a:pt x="2016224" y="1861156"/>
                  </a:lnTo>
                  <a:cubicBezTo>
                    <a:pt x="2016224" y="1946798"/>
                    <a:pt x="1946798" y="2016224"/>
                    <a:pt x="1861156" y="2016224"/>
                  </a:cubicBezTo>
                  <a:lnTo>
                    <a:pt x="155068" y="2016224"/>
                  </a:lnTo>
                  <a:cubicBezTo>
                    <a:pt x="69426" y="2016224"/>
                    <a:pt x="0" y="1946798"/>
                    <a:pt x="0" y="1861156"/>
                  </a:cubicBez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7000"/>
                  </a:schemeClr>
                </a:gs>
                <a:gs pos="100000">
                  <a:schemeClr val="bg1"/>
                </a:gs>
              </a:gsLst>
              <a:lin ang="10800000" scaled="0"/>
              <a:tileRect/>
            </a:gradFill>
            <a:ln w="15875">
              <a:noFill/>
            </a:ln>
            <a:effectLst>
              <a:outerShdw blurRad="25400" dist="25400" algn="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Rounded Rectangle 15"/>
            <p:cNvSpPr/>
            <p:nvPr/>
          </p:nvSpPr>
          <p:spPr>
            <a:xfrm>
              <a:off x="1187624" y="1898110"/>
              <a:ext cx="2016224" cy="504428"/>
            </a:xfrm>
            <a:custGeom>
              <a:avLst/>
              <a:gdLst/>
              <a:ahLst/>
              <a:cxnLst/>
              <a:rect l="l" t="t" r="r" b="b"/>
              <a:pathLst>
                <a:path w="2016224" h="504428">
                  <a:moveTo>
                    <a:pt x="155068" y="0"/>
                  </a:moveTo>
                  <a:lnTo>
                    <a:pt x="1861156" y="0"/>
                  </a:lnTo>
                  <a:cubicBezTo>
                    <a:pt x="1946798" y="0"/>
                    <a:pt x="2016224" y="69426"/>
                    <a:pt x="2016224" y="155068"/>
                  </a:cubicBezTo>
                  <a:lnTo>
                    <a:pt x="2016224" y="504428"/>
                  </a:lnTo>
                  <a:lnTo>
                    <a:pt x="0" y="504428"/>
                  </a:lnTo>
                  <a:lnTo>
                    <a:pt x="0" y="155068"/>
                  </a:lnTo>
                  <a:cubicBezTo>
                    <a:pt x="0" y="69426"/>
                    <a:pt x="69426" y="0"/>
                    <a:pt x="155068" y="0"/>
                  </a:cubicBezTo>
                  <a:close/>
                </a:path>
              </a:pathLst>
            </a:custGeom>
            <a:solidFill>
              <a:srgbClr val="86BF3E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043608" y="2050072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Option A</a:t>
            </a:r>
            <a:endParaRPr lang="ko-KR" altLang="en-US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339852" y="203808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Option B</a:t>
            </a:r>
            <a:endParaRPr lang="ko-KR" altLang="en-US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495333" y="2064604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Option C</a:t>
            </a:r>
            <a:endParaRPr lang="ko-KR" altLang="en-US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197327" y="4304368"/>
            <a:ext cx="386384" cy="360040"/>
          </a:xfrm>
          <a:prstGeom prst="rect">
            <a:avLst/>
          </a:prstGeom>
          <a:solidFill>
            <a:srgbClr val="86B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pic>
        <p:nvPicPr>
          <p:cNvPr id="36" name="Picture 39" descr="F:\002-KIMS BUSINESS\007-bizdesign.tv\000-PPT FOR KMONG\PNG-아이콘\001-비즈니스\수정\카메라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407" y="2643282"/>
            <a:ext cx="516820" cy="359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45" descr="F:\002-KIMS BUSINESS\007-bizdesign.tv\000-PPT FOR KMONG\PNG-아이콘\001-비즈니스\수정\톱니바퀴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5035" y="2607186"/>
            <a:ext cx="516820" cy="508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47" descr="F:\002-KIMS BUSINESS\007-bizdesign.tv\000-PPT FOR KMONG\PNG-아이콘\001-비즈니스\수정\폴더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290" y="2723041"/>
            <a:ext cx="470891" cy="367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/>
          <p:cNvSpPr txBox="1"/>
          <p:nvPr/>
        </p:nvSpPr>
        <p:spPr>
          <a:xfrm>
            <a:off x="1187624" y="3168843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Best Contents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187624" y="3406933"/>
            <a:ext cx="201622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오래 걸리는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39852" y="3126553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Best Contents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339852" y="3364643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코드 리뷰에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활용하기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483154" y="3125674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Best Contents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508104" y="3443865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하지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말아야 할 때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263877" y="4692215"/>
            <a:ext cx="2152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코드 리뷰는 개발 팀 전체에 지식을 전파하는 데 좋다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내 눈에는 명확한 코드가 다른 팀원에게는 그렇지 않을 수 있다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코드 리뷰를 하면 다른 사람의 아이디어를 얻을 수 있다는 장점도 있다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3339852" y="4255041"/>
            <a:ext cx="386384" cy="360040"/>
          </a:xfrm>
          <a:prstGeom prst="rect">
            <a:avLst/>
          </a:prstGeom>
          <a:solidFill>
            <a:srgbClr val="5BC5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53" name="Rectangle 52"/>
          <p:cNvSpPr/>
          <p:nvPr/>
        </p:nvSpPr>
        <p:spPr>
          <a:xfrm>
            <a:off x="5588124" y="4255041"/>
            <a:ext cx="386384" cy="360040"/>
          </a:xfrm>
          <a:prstGeom prst="rect">
            <a:avLst/>
          </a:prstGeom>
          <a:solidFill>
            <a:srgbClr val="F576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2D28CE7-FCF3-3640-96D7-88F5503B9681}"/>
              </a:ext>
            </a:extLst>
          </p:cNvPr>
          <p:cNvSpPr txBox="1"/>
          <p:nvPr/>
        </p:nvSpPr>
        <p:spPr>
          <a:xfrm>
            <a:off x="5588124" y="4664408"/>
            <a:ext cx="2152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지저분한 코드를 발견해도 굳이 수정할 필요가 없다면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하지 않는다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리팩터링하는것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보다 처음부터 새로 작성하는게 쉬울 때도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하지 않는다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CF8ADB6-AB91-BF42-A808-48500CA6B831}"/>
              </a:ext>
            </a:extLst>
          </p:cNvPr>
          <p:cNvSpPr txBox="1"/>
          <p:nvPr/>
        </p:nvSpPr>
        <p:spPr>
          <a:xfrm>
            <a:off x="1115616" y="4708698"/>
            <a:ext cx="21522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리팩터링은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대부분 몇 분 안에 끝난다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하지만 팀 전체가 달려들어도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몇주가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걸리는 대규모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리팩터링이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있다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팀 전체가 </a:t>
            </a:r>
            <a:r>
              <a:rPr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리팩터링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하기 보다는 주어진 문제를 몇 주에 걸쳐 조금씩 해결해가는 편이 효과적 일 때가 많다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7928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리팩터링</a:t>
            </a:r>
            <a:r>
              <a:rPr lang="ko-KR" altLang="en-US" dirty="0"/>
              <a:t> 시 고려할 문제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730056" y="2065759"/>
            <a:ext cx="3769936" cy="1081951"/>
            <a:chOff x="730056" y="1849735"/>
            <a:chExt cx="3769936" cy="1081951"/>
          </a:xfrm>
        </p:grpSpPr>
        <p:grpSp>
          <p:nvGrpSpPr>
            <p:cNvPr id="3" name="Group 2"/>
            <p:cNvGrpSpPr/>
            <p:nvPr/>
          </p:nvGrpSpPr>
          <p:grpSpPr>
            <a:xfrm>
              <a:off x="730056" y="2005321"/>
              <a:ext cx="763963" cy="595765"/>
              <a:chOff x="1150500" y="1998772"/>
              <a:chExt cx="632887" cy="493548"/>
            </a:xfrm>
          </p:grpSpPr>
          <p:sp>
            <p:nvSpPr>
              <p:cNvPr id="2" name="Rounded Rectangle 1"/>
              <p:cNvSpPr/>
              <p:nvPr/>
            </p:nvSpPr>
            <p:spPr>
              <a:xfrm rot="2700000">
                <a:off x="1289843" y="1998771"/>
                <a:ext cx="493544" cy="493545"/>
              </a:xfrm>
              <a:prstGeom prst="roundRect">
                <a:avLst>
                  <a:gd name="adj" fmla="val 9009"/>
                </a:avLst>
              </a:prstGeom>
              <a:solidFill>
                <a:srgbClr val="86BF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 rot="2700000">
                <a:off x="1150500" y="1998776"/>
                <a:ext cx="493544" cy="493544"/>
              </a:xfrm>
              <a:prstGeom prst="roundRect">
                <a:avLst>
                  <a:gd name="adj" fmla="val 9009"/>
                </a:avLst>
              </a:prstGeom>
              <a:gradFill flip="none" rotWithShape="1">
                <a:gsLst>
                  <a:gs pos="0">
                    <a:schemeClr val="bg1">
                      <a:lumMod val="92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207320" y="2076270"/>
                <a:ext cx="374060" cy="331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01</a:t>
                </a:r>
                <a:endParaRPr lang="ko-KR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1619672" y="1849735"/>
              <a:ext cx="2880320" cy="1081951"/>
              <a:chOff x="990650" y="3939934"/>
              <a:chExt cx="2880320" cy="1081951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990650" y="3939934"/>
                <a:ext cx="28803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새 기능 개발 속도 저하</a:t>
                </a: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990650" y="4190888"/>
                <a:ext cx="288032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리팩터링의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궁극적인 목표는 개발 속도를 높여서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,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더 적은 노력으로 더 많은 가치를 창출 하는 것이다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  <a:p>
                <a:pPr marL="171450" indent="-171450">
                  <a:buFontTx/>
                  <a:buChar char="-"/>
                </a:pPr>
                <a:endPara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73" name="Group 72"/>
          <p:cNvGrpSpPr/>
          <p:nvPr/>
        </p:nvGrpSpPr>
        <p:grpSpPr>
          <a:xfrm>
            <a:off x="4932040" y="2060848"/>
            <a:ext cx="4104456" cy="1266617"/>
            <a:chOff x="730056" y="1849735"/>
            <a:chExt cx="4104456" cy="1266617"/>
          </a:xfrm>
        </p:grpSpPr>
        <p:grpSp>
          <p:nvGrpSpPr>
            <p:cNvPr id="74" name="Group 73"/>
            <p:cNvGrpSpPr/>
            <p:nvPr/>
          </p:nvGrpSpPr>
          <p:grpSpPr>
            <a:xfrm>
              <a:off x="730056" y="2005321"/>
              <a:ext cx="763963" cy="595765"/>
              <a:chOff x="1150500" y="1998772"/>
              <a:chExt cx="632887" cy="493548"/>
            </a:xfrm>
          </p:grpSpPr>
          <p:sp>
            <p:nvSpPr>
              <p:cNvPr id="78" name="Rounded Rectangle 77"/>
              <p:cNvSpPr/>
              <p:nvPr/>
            </p:nvSpPr>
            <p:spPr>
              <a:xfrm rot="2700000">
                <a:off x="1289843" y="1998771"/>
                <a:ext cx="493544" cy="493545"/>
              </a:xfrm>
              <a:prstGeom prst="roundRect">
                <a:avLst>
                  <a:gd name="adj" fmla="val 900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Rounded Rectangle 78"/>
              <p:cNvSpPr/>
              <p:nvPr/>
            </p:nvSpPr>
            <p:spPr>
              <a:xfrm rot="2700000">
                <a:off x="1150500" y="1998776"/>
                <a:ext cx="493544" cy="493544"/>
              </a:xfrm>
              <a:prstGeom prst="roundRect">
                <a:avLst>
                  <a:gd name="adj" fmla="val 9009"/>
                </a:avLst>
              </a:prstGeom>
              <a:gradFill flip="none" rotWithShape="1">
                <a:gsLst>
                  <a:gs pos="0">
                    <a:schemeClr val="bg1">
                      <a:lumMod val="92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1207320" y="2076270"/>
                <a:ext cx="374060" cy="331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02</a:t>
                </a:r>
                <a:endParaRPr lang="ko-KR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>
              <a:off x="1619672" y="1849735"/>
              <a:ext cx="3214840" cy="1266617"/>
              <a:chOff x="990650" y="3939934"/>
              <a:chExt cx="3214840" cy="1266617"/>
            </a:xfrm>
          </p:grpSpPr>
          <p:sp>
            <p:nvSpPr>
              <p:cNvPr id="76" name="TextBox 75"/>
              <p:cNvSpPr txBox="1"/>
              <p:nvPr/>
            </p:nvSpPr>
            <p:spPr>
              <a:xfrm>
                <a:off x="990650" y="3939934"/>
                <a:ext cx="28803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코드 소유권</a:t>
                </a: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990650" y="4190888"/>
                <a:ext cx="321484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코드 소유권을 개인 단위로 나눌지 팀 단위로 나눠서 관리할지 고려 해야 한다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  <a:p>
                <a:pPr marL="171450" indent="-171450">
                  <a:buFontTx/>
                  <a:buChar char="-"/>
                </a:pPr>
                <a:r>
                  <a:rPr lang="ko-KR" altLang="en-US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브랜치를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따서 수정하고 </a:t>
                </a:r>
                <a:r>
                  <a:rPr lang="ko-KR" altLang="en-US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커밋을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요청하는 방식은 대규모 시스템 </a:t>
                </a:r>
                <a:r>
                  <a:rPr lang="ko-KR" altLang="en-US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개발시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어울린다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  <a:p>
                <a:pPr marL="171450" indent="-171450">
                  <a:buFontTx/>
                  <a:buChar char="-"/>
                </a:pPr>
                <a:endPara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81" name="Group 80"/>
          <p:cNvGrpSpPr/>
          <p:nvPr/>
        </p:nvGrpSpPr>
        <p:grpSpPr>
          <a:xfrm>
            <a:off x="727001" y="3310130"/>
            <a:ext cx="4044716" cy="1266617"/>
            <a:chOff x="730056" y="1849735"/>
            <a:chExt cx="4044716" cy="1266617"/>
          </a:xfrm>
        </p:grpSpPr>
        <p:grpSp>
          <p:nvGrpSpPr>
            <p:cNvPr id="82" name="Group 81"/>
            <p:cNvGrpSpPr/>
            <p:nvPr/>
          </p:nvGrpSpPr>
          <p:grpSpPr>
            <a:xfrm>
              <a:off x="730056" y="2005321"/>
              <a:ext cx="763963" cy="595765"/>
              <a:chOff x="1150500" y="1998772"/>
              <a:chExt cx="632887" cy="493548"/>
            </a:xfrm>
          </p:grpSpPr>
          <p:sp>
            <p:nvSpPr>
              <p:cNvPr id="86" name="Rounded Rectangle 85"/>
              <p:cNvSpPr/>
              <p:nvPr/>
            </p:nvSpPr>
            <p:spPr>
              <a:xfrm rot="2700000">
                <a:off x="1289843" y="1998771"/>
                <a:ext cx="493544" cy="493545"/>
              </a:xfrm>
              <a:prstGeom prst="roundRect">
                <a:avLst>
                  <a:gd name="adj" fmla="val 9009"/>
                </a:avLst>
              </a:prstGeom>
              <a:solidFill>
                <a:srgbClr val="5BC5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Rounded Rectangle 86"/>
              <p:cNvSpPr/>
              <p:nvPr/>
            </p:nvSpPr>
            <p:spPr>
              <a:xfrm rot="2700000">
                <a:off x="1150500" y="1998776"/>
                <a:ext cx="493544" cy="493544"/>
              </a:xfrm>
              <a:prstGeom prst="roundRect">
                <a:avLst>
                  <a:gd name="adj" fmla="val 9009"/>
                </a:avLst>
              </a:prstGeom>
              <a:gradFill flip="none" rotWithShape="1">
                <a:gsLst>
                  <a:gs pos="0">
                    <a:schemeClr val="bg1">
                      <a:lumMod val="92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1207320" y="2076270"/>
                <a:ext cx="374060" cy="331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03</a:t>
                </a:r>
                <a:endParaRPr lang="ko-KR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1619672" y="1849735"/>
              <a:ext cx="3155100" cy="1266617"/>
              <a:chOff x="990650" y="3939934"/>
              <a:chExt cx="3155100" cy="1266617"/>
            </a:xfrm>
          </p:grpSpPr>
          <p:sp>
            <p:nvSpPr>
              <p:cNvPr id="84" name="TextBox 83"/>
              <p:cNvSpPr txBox="1"/>
              <p:nvPr/>
            </p:nvSpPr>
            <p:spPr>
              <a:xfrm>
                <a:off x="990650" y="3939934"/>
                <a:ext cx="28803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브랜치</a:t>
                </a:r>
                <a:endPara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990650" y="4190888"/>
                <a:ext cx="315510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기능이 추가 될 때마다 버전을 명확히 나눌 수 있고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,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문제가 생기면 이전 상태로 쉽게 되돌릴 수 있다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  <a:p>
                <a:pPr marL="171450" indent="-171450">
                  <a:buFontTx/>
                  <a:buChar char="-"/>
                </a:pP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개발 기간이 길어질 수록 마스터 </a:t>
                </a:r>
                <a:r>
                  <a:rPr lang="ko-KR" altLang="en-US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브랜치와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</a:t>
                </a:r>
                <a:r>
                  <a:rPr lang="ko-KR" altLang="en-US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머지하기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복잡한 단점이 있다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</p:txBody>
          </p:sp>
        </p:grpSp>
      </p:grpSp>
      <p:grpSp>
        <p:nvGrpSpPr>
          <p:cNvPr id="89" name="Group 88"/>
          <p:cNvGrpSpPr/>
          <p:nvPr/>
        </p:nvGrpSpPr>
        <p:grpSpPr>
          <a:xfrm>
            <a:off x="4928985" y="3314511"/>
            <a:ext cx="3769936" cy="1266617"/>
            <a:chOff x="730056" y="1849735"/>
            <a:chExt cx="3769936" cy="1266617"/>
          </a:xfrm>
        </p:grpSpPr>
        <p:grpSp>
          <p:nvGrpSpPr>
            <p:cNvPr id="90" name="Group 89"/>
            <p:cNvGrpSpPr/>
            <p:nvPr/>
          </p:nvGrpSpPr>
          <p:grpSpPr>
            <a:xfrm>
              <a:off x="730056" y="2005321"/>
              <a:ext cx="763963" cy="595765"/>
              <a:chOff x="1150500" y="1998772"/>
              <a:chExt cx="632887" cy="493548"/>
            </a:xfrm>
          </p:grpSpPr>
          <p:sp>
            <p:nvSpPr>
              <p:cNvPr id="94" name="Rounded Rectangle 93"/>
              <p:cNvSpPr/>
              <p:nvPr/>
            </p:nvSpPr>
            <p:spPr>
              <a:xfrm rot="2700000">
                <a:off x="1289843" y="1998771"/>
                <a:ext cx="493544" cy="493545"/>
              </a:xfrm>
              <a:prstGeom prst="roundRect">
                <a:avLst>
                  <a:gd name="adj" fmla="val 9009"/>
                </a:avLst>
              </a:prstGeom>
              <a:solidFill>
                <a:srgbClr val="FFB8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Rounded Rectangle 94"/>
              <p:cNvSpPr/>
              <p:nvPr/>
            </p:nvSpPr>
            <p:spPr>
              <a:xfrm rot="2700000">
                <a:off x="1150500" y="1998776"/>
                <a:ext cx="493544" cy="493544"/>
              </a:xfrm>
              <a:prstGeom prst="roundRect">
                <a:avLst>
                  <a:gd name="adj" fmla="val 9009"/>
                </a:avLst>
              </a:prstGeom>
              <a:gradFill flip="none" rotWithShape="1">
                <a:gsLst>
                  <a:gs pos="0">
                    <a:schemeClr val="bg1">
                      <a:lumMod val="92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207320" y="2076270"/>
                <a:ext cx="374060" cy="331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04</a:t>
                </a:r>
                <a:endParaRPr lang="ko-KR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1619672" y="1849735"/>
              <a:ext cx="2880320" cy="1266617"/>
              <a:chOff x="990650" y="3939934"/>
              <a:chExt cx="2880320" cy="1266617"/>
            </a:xfrm>
          </p:grpSpPr>
          <p:sp>
            <p:nvSpPr>
              <p:cNvPr id="92" name="TextBox 91"/>
              <p:cNvSpPr txBox="1"/>
              <p:nvPr/>
            </p:nvSpPr>
            <p:spPr>
              <a:xfrm>
                <a:off x="990650" y="3939934"/>
                <a:ext cx="28803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테스팅</a:t>
                </a:r>
                <a:endPara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  <p:sp>
            <p:nvSpPr>
              <p:cNvPr id="93" name="TextBox 92"/>
              <p:cNvSpPr txBox="1"/>
              <p:nvPr/>
            </p:nvSpPr>
            <p:spPr>
              <a:xfrm>
                <a:off x="990650" y="4190888"/>
                <a:ext cx="288032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리팩터링의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특성은 동작은 똑같이 유지되면서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,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절차를 지켜 제대로 하면 동작이 깨지지 않아야 한다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  <a:p>
                <a:pPr marL="171450" indent="-171450">
                  <a:buFontTx/>
                  <a:buChar char="-"/>
                </a:pP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자가 테스트 코드로 안전하게 테스트 해야 한다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</p:txBody>
          </p:sp>
        </p:grpSp>
      </p:grpSp>
      <p:grpSp>
        <p:nvGrpSpPr>
          <p:cNvPr id="97" name="Group 96"/>
          <p:cNvGrpSpPr/>
          <p:nvPr/>
        </p:nvGrpSpPr>
        <p:grpSpPr>
          <a:xfrm>
            <a:off x="723946" y="4687574"/>
            <a:ext cx="3879568" cy="1081951"/>
            <a:chOff x="730056" y="1849735"/>
            <a:chExt cx="3879568" cy="1081951"/>
          </a:xfrm>
        </p:grpSpPr>
        <p:grpSp>
          <p:nvGrpSpPr>
            <p:cNvPr id="98" name="Group 97"/>
            <p:cNvGrpSpPr/>
            <p:nvPr/>
          </p:nvGrpSpPr>
          <p:grpSpPr>
            <a:xfrm>
              <a:off x="730056" y="2005321"/>
              <a:ext cx="763963" cy="595765"/>
              <a:chOff x="1150500" y="1998772"/>
              <a:chExt cx="632887" cy="493548"/>
            </a:xfrm>
          </p:grpSpPr>
          <p:sp>
            <p:nvSpPr>
              <p:cNvPr id="102" name="Rounded Rectangle 101"/>
              <p:cNvSpPr/>
              <p:nvPr/>
            </p:nvSpPr>
            <p:spPr>
              <a:xfrm rot="2700000">
                <a:off x="1289843" y="1998771"/>
                <a:ext cx="493544" cy="493545"/>
              </a:xfrm>
              <a:prstGeom prst="roundRect">
                <a:avLst>
                  <a:gd name="adj" fmla="val 9009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" name="Rounded Rectangle 102"/>
              <p:cNvSpPr/>
              <p:nvPr/>
            </p:nvSpPr>
            <p:spPr>
              <a:xfrm rot="2700000">
                <a:off x="1150500" y="1998776"/>
                <a:ext cx="493544" cy="493544"/>
              </a:xfrm>
              <a:prstGeom prst="roundRect">
                <a:avLst>
                  <a:gd name="adj" fmla="val 9009"/>
                </a:avLst>
              </a:prstGeom>
              <a:gradFill flip="none" rotWithShape="1">
                <a:gsLst>
                  <a:gs pos="0">
                    <a:schemeClr val="bg1">
                      <a:lumMod val="92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TextBox 103"/>
              <p:cNvSpPr txBox="1"/>
              <p:nvPr/>
            </p:nvSpPr>
            <p:spPr>
              <a:xfrm>
                <a:off x="1207320" y="2076270"/>
                <a:ext cx="374060" cy="331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05</a:t>
                </a:r>
                <a:endParaRPr lang="ko-KR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99" name="Group 98"/>
            <p:cNvGrpSpPr/>
            <p:nvPr/>
          </p:nvGrpSpPr>
          <p:grpSpPr>
            <a:xfrm>
              <a:off x="1619671" y="1849735"/>
              <a:ext cx="2989953" cy="1081951"/>
              <a:chOff x="990649" y="3939934"/>
              <a:chExt cx="2989953" cy="1081951"/>
            </a:xfrm>
          </p:grpSpPr>
          <p:sp>
            <p:nvSpPr>
              <p:cNvPr id="100" name="TextBox 99"/>
              <p:cNvSpPr txBox="1"/>
              <p:nvPr/>
            </p:nvSpPr>
            <p:spPr>
              <a:xfrm>
                <a:off x="990650" y="3939934"/>
                <a:ext cx="28803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레거시</a:t>
                </a:r>
                <a:r>
                  <a:rPr lang="ko-KR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 코드</a:t>
                </a:r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990649" y="4190888"/>
                <a:ext cx="298995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물려받은 </a:t>
                </a:r>
                <a:r>
                  <a:rPr lang="ko-KR" altLang="en-US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레거시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코드는 대체로 복잡하고 제대로 갖춰지지 않은 것들이 많다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  <a:p>
                <a:pPr marL="171450" indent="-171450">
                  <a:buFontTx/>
                  <a:buChar char="-"/>
                </a:pP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테스트 보강을 통해 </a:t>
                </a:r>
                <a:r>
                  <a:rPr lang="ko-KR" altLang="en-US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레거시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코드를 파악하고 </a:t>
                </a:r>
                <a:r>
                  <a:rPr lang="ko-KR" altLang="en-US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리팩터링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해야 한다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</p:txBody>
          </p:sp>
        </p:grpSp>
      </p:grpSp>
      <p:grpSp>
        <p:nvGrpSpPr>
          <p:cNvPr id="105" name="Group 104"/>
          <p:cNvGrpSpPr/>
          <p:nvPr/>
        </p:nvGrpSpPr>
        <p:grpSpPr>
          <a:xfrm>
            <a:off x="4925930" y="4682663"/>
            <a:ext cx="3769936" cy="1266617"/>
            <a:chOff x="730056" y="1849735"/>
            <a:chExt cx="3769936" cy="1266617"/>
          </a:xfrm>
        </p:grpSpPr>
        <p:grpSp>
          <p:nvGrpSpPr>
            <p:cNvPr id="106" name="Group 105"/>
            <p:cNvGrpSpPr/>
            <p:nvPr/>
          </p:nvGrpSpPr>
          <p:grpSpPr>
            <a:xfrm>
              <a:off x="730056" y="2005321"/>
              <a:ext cx="763963" cy="595765"/>
              <a:chOff x="1150500" y="1998772"/>
              <a:chExt cx="632887" cy="493548"/>
            </a:xfrm>
          </p:grpSpPr>
          <p:sp>
            <p:nvSpPr>
              <p:cNvPr id="110" name="Rounded Rectangle 109"/>
              <p:cNvSpPr/>
              <p:nvPr/>
            </p:nvSpPr>
            <p:spPr>
              <a:xfrm rot="2700000">
                <a:off x="1289843" y="1998771"/>
                <a:ext cx="493544" cy="493545"/>
              </a:xfrm>
              <a:prstGeom prst="roundRect">
                <a:avLst>
                  <a:gd name="adj" fmla="val 9009"/>
                </a:avLst>
              </a:prstGeom>
              <a:solidFill>
                <a:srgbClr val="F5762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Rounded Rectangle 110"/>
              <p:cNvSpPr/>
              <p:nvPr/>
            </p:nvSpPr>
            <p:spPr>
              <a:xfrm rot="2700000">
                <a:off x="1150500" y="1998776"/>
                <a:ext cx="493544" cy="493544"/>
              </a:xfrm>
              <a:prstGeom prst="roundRect">
                <a:avLst>
                  <a:gd name="adj" fmla="val 9009"/>
                </a:avLst>
              </a:prstGeom>
              <a:gradFill flip="none" rotWithShape="1">
                <a:gsLst>
                  <a:gs pos="0">
                    <a:schemeClr val="bg1">
                      <a:lumMod val="92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ln w="15875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tint val="23500"/>
                        <a:satMod val="160000"/>
                        <a:alpha val="0"/>
                      </a:schemeClr>
                    </a:gs>
                  </a:gsLst>
                  <a:lin ang="54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1207320" y="2076270"/>
                <a:ext cx="374060" cy="331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06</a:t>
                </a:r>
                <a:endParaRPr lang="ko-KR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107" name="Group 106"/>
            <p:cNvGrpSpPr/>
            <p:nvPr/>
          </p:nvGrpSpPr>
          <p:grpSpPr>
            <a:xfrm>
              <a:off x="1619672" y="1849735"/>
              <a:ext cx="2880320" cy="1266617"/>
              <a:chOff x="990650" y="3939934"/>
              <a:chExt cx="2880320" cy="1266617"/>
            </a:xfrm>
          </p:grpSpPr>
          <p:sp>
            <p:nvSpPr>
              <p:cNvPr id="108" name="TextBox 107"/>
              <p:cNvSpPr txBox="1"/>
              <p:nvPr/>
            </p:nvSpPr>
            <p:spPr>
              <a:xfrm>
                <a:off x="990650" y="3939934"/>
                <a:ext cx="28803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데이터베이스</a:t>
                </a:r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990650" y="4190888"/>
                <a:ext cx="288032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-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전체 변경 과정을 작고 독립된 단계들로 쪼개는 것이 핵심이다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</a:t>
                </a:r>
                <a:endPara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  <a:p>
                <a:pPr marL="171450" indent="-171450">
                  <a:buFontTx/>
                  <a:buChar char="-"/>
                </a:pP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데이터베이스를 변경하는 일은 병렬 수정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(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또는 팽창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-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수축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)</a:t>
                </a:r>
                <a:r>
                  <a:rPr lang="ko-KR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의 일반적인 예</a:t>
                </a: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  <a:p>
                <a:pPr marL="171450" indent="-171450">
                  <a:buFontTx/>
                  <a:buChar char="-"/>
                </a:pPr>
                <a:endPara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844691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_End_ Slide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ptkey">
      <a:majorFont>
        <a:latin typeface="Calibri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Master Slide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ptkey">
      <a:majorFont>
        <a:latin typeface="Calibri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ection Break Slide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ptkey">
      <a:majorFont>
        <a:latin typeface="Calibri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9221</TotalTime>
  <Words>1241</Words>
  <Application>Microsoft Office PowerPoint</Application>
  <PresentationFormat>화면 슬라이드 쇼(4:3)</PresentationFormat>
  <Paragraphs>198</Paragraphs>
  <Slides>12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Arial Unicode MS</vt:lpstr>
      <vt:lpstr>Malgun Gothic</vt:lpstr>
      <vt:lpstr>Malgun Gothic</vt:lpstr>
      <vt:lpstr>Arial</vt:lpstr>
      <vt:lpstr>Calibri</vt:lpstr>
      <vt:lpstr>Cover_End_ Slide Master</vt:lpstr>
      <vt:lpstr>Contents Master Slide </vt:lpstr>
      <vt:lpstr>Section Break Slide Master</vt:lpstr>
      <vt:lpstr>Refactoring</vt:lpstr>
      <vt:lpstr>목차</vt:lpstr>
      <vt:lpstr>리팩터링 정의</vt:lpstr>
      <vt:lpstr>두 개의 모자</vt:lpstr>
      <vt:lpstr>리팩터링 하는 이유1</vt:lpstr>
      <vt:lpstr>리팩터링 하는 이유2</vt:lpstr>
      <vt:lpstr>언제 리팩터링 해야 할까? - 1</vt:lpstr>
      <vt:lpstr>언제 리팩터링 해야 할까? - 2</vt:lpstr>
      <vt:lpstr>리팩터링 시 고려할 문제</vt:lpstr>
      <vt:lpstr>리팩터링과 성능</vt:lpstr>
      <vt:lpstr>리팩터링 자동화</vt:lpstr>
      <vt:lpstr>Thank you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J01-INFOGRPHIC-POWERPOINT-TEMPLATE</dc:title>
  <dc:creator>bizdesign.net</dc:creator>
  <cp:lastModifiedBy>shin sangeun</cp:lastModifiedBy>
  <cp:revision>154</cp:revision>
  <dcterms:created xsi:type="dcterms:W3CDTF">2014-12-08T06:14:59Z</dcterms:created>
  <dcterms:modified xsi:type="dcterms:W3CDTF">2020-06-16T05:25:49Z</dcterms:modified>
</cp:coreProperties>
</file>

<file path=docProps/thumbnail.jpeg>
</file>